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3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6.jpg" ContentType="image/jpg"/>
  <Override PartName="/ppt/notesSlides/notesSlide19.xml" ContentType="application/vnd.openxmlformats-officedocument.presentationml.notesSlide+xml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5" r:id="rId4"/>
    <p:sldId id="263" r:id="rId5"/>
    <p:sldId id="262" r:id="rId6"/>
    <p:sldId id="264" r:id="rId7"/>
    <p:sldId id="259" r:id="rId8"/>
    <p:sldId id="260" r:id="rId9"/>
    <p:sldId id="266" r:id="rId10"/>
    <p:sldId id="326" r:id="rId11"/>
    <p:sldId id="261" r:id="rId12"/>
    <p:sldId id="267" r:id="rId13"/>
    <p:sldId id="268" r:id="rId14"/>
    <p:sldId id="274" r:id="rId15"/>
    <p:sldId id="275" r:id="rId16"/>
    <p:sldId id="276" r:id="rId17"/>
    <p:sldId id="277" r:id="rId18"/>
    <p:sldId id="278" r:id="rId19"/>
    <p:sldId id="279" r:id="rId20"/>
    <p:sldId id="270" r:id="rId21"/>
    <p:sldId id="272" r:id="rId22"/>
    <p:sldId id="327" r:id="rId23"/>
    <p:sldId id="328" r:id="rId24"/>
    <p:sldId id="337" r:id="rId25"/>
    <p:sldId id="338" r:id="rId26"/>
    <p:sldId id="341" r:id="rId27"/>
    <p:sldId id="342" r:id="rId28"/>
    <p:sldId id="343" r:id="rId29"/>
    <p:sldId id="344" r:id="rId30"/>
    <p:sldId id="345" r:id="rId31"/>
    <p:sldId id="354" r:id="rId32"/>
    <p:sldId id="350" r:id="rId33"/>
    <p:sldId id="355" r:id="rId34"/>
    <p:sldId id="353" r:id="rId35"/>
    <p:sldId id="280" r:id="rId36"/>
    <p:sldId id="271" r:id="rId37"/>
    <p:sldId id="352" r:id="rId38"/>
    <p:sldId id="281" r:id="rId39"/>
    <p:sldId id="282" r:id="rId40"/>
    <p:sldId id="35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lin" initials="z" lastIdx="1" clrIdx="0">
    <p:extLst>
      <p:ext uri="{19B8F6BF-5375-455C-9EA6-DF929625EA0E}">
        <p15:presenceInfo xmlns:p15="http://schemas.microsoft.com/office/powerpoint/2012/main" userId="ze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A7"/>
    <a:srgbClr val="00FF00"/>
    <a:srgbClr val="FF0000"/>
    <a:srgbClr val="FF00FF"/>
    <a:srgbClr val="1D3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7" autoAdjust="0"/>
    <p:restoredTop sz="86854" autoAdjust="0"/>
  </p:normalViewPr>
  <p:slideViewPr>
    <p:cSldViewPr snapToGrid="0">
      <p:cViewPr>
        <p:scale>
          <a:sx n="195" d="100"/>
          <a:sy n="195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7T10:48:20.90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9D63-8487-4EBD-8BF7-9AD6EC6CF892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73F92-8D20-4309-B197-70D4E82AA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75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 everyone, I'm </a:t>
            </a:r>
            <a:r>
              <a:rPr lang="en-US" altLang="zh-CN" dirty="0" err="1"/>
              <a:t>zelin</a:t>
            </a:r>
            <a:r>
              <a:rPr lang="en-US" altLang="zh-CN" dirty="0"/>
              <a:t>. Today I'm </a:t>
            </a:r>
            <a:r>
              <a:rPr lang="en-US" altLang="zh-CN" dirty="0" err="1"/>
              <a:t>gonna</a:t>
            </a:r>
            <a:r>
              <a:rPr lang="en-US" altLang="zh-CN" dirty="0"/>
              <a:t> talk about "(title)", you can regard it as the second episode of what </a:t>
            </a:r>
            <a:r>
              <a:rPr lang="en-US" altLang="zh-CN" dirty="0" err="1"/>
              <a:t>zhiling</a:t>
            </a:r>
            <a:r>
              <a:rPr lang="en-US" altLang="zh-CN" dirty="0"/>
              <a:t> talked about last time :)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2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Read...in case you forget...</a:t>
            </a:r>
          </a:p>
          <a:p>
            <a:endParaRPr lang="en-US" altLang="zh-CN" dirty="0"/>
          </a:p>
          <a:p>
            <a:r>
              <a:rPr lang="en-US" altLang="zh-CN" dirty="0"/>
              <a:t>Velocity capture the speed of pressing a key, which is directly related to how loud the note sounds.</a:t>
            </a:r>
          </a:p>
          <a:p>
            <a:endParaRPr lang="en-US" altLang="zh-CN" dirty="0"/>
          </a:p>
          <a:p>
            <a:r>
              <a:rPr lang="en-US" altLang="zh-CN" dirty="0"/>
              <a:t>Imagine you pressing a note on a piano, the amplitude gradually decreases and the sound becomes weaker and weaker</a:t>
            </a:r>
          </a:p>
          <a:p>
            <a:endParaRPr lang="en-US" altLang="zh-CN" dirty="0"/>
          </a:p>
          <a:p>
            <a:r>
              <a:rPr lang="en-US" altLang="zh-CN" dirty="0"/>
              <a:t>Here is a little tip about Pitch and Note: In case you know nothing about music theory, … , sometimes we do not differentiate them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28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prevailing piano transcription approach called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2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Classical model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433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take advantage of the significance of onset frames by training a dedicated note onset detector and using the raw output of that detector as additional input for the framewise note activation detector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72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author gives more weight in framewise prediction to the beginning frames after onset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37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First: method without red arrow which gives privilege to onset frame</a:t>
            </a:r>
          </a:p>
          <a:p>
            <a:endParaRPr lang="en-US" altLang="zh-CN" dirty="0"/>
          </a:p>
          <a:p>
            <a:r>
              <a:rPr lang="en-US" altLang="zh-CN" dirty="0"/>
              <a:t>We can see in most cases, ... while in several cases ...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284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...</a:t>
            </a:r>
          </a:p>
          <a:p>
            <a:endParaRPr lang="en-US" altLang="zh-CN" dirty="0"/>
          </a:p>
          <a:p>
            <a:r>
              <a:rPr lang="en-US" altLang="zh-CN" dirty="0"/>
              <a:t>We can see in several cases there are even more than 100% increase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70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a traditional RNN autoregressive model performance RNN, they encode the MIDI frames as a 388 dimension one-hot vector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typical 30-second clip might contain ~1200 such one-hot vectors.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4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 me give some examples to illustrate the drawbacks of RNN and vanilla transformer</a:t>
            </a:r>
          </a:p>
          <a:p>
            <a:endParaRPr lang="en-US" altLang="zh-CN" dirty="0"/>
          </a:p>
          <a:p>
            <a:r>
              <a:rPr lang="en-US" altLang="zh-CN" dirty="0"/>
              <a:t>Given a motif</a:t>
            </a:r>
            <a:r>
              <a:rPr lang="zh-CN" altLang="en-US" dirty="0"/>
              <a:t> </a:t>
            </a:r>
            <a:r>
              <a:rPr lang="en-US" altLang="zh-CN" dirty="0"/>
              <a:t>fragment from Chopin Etude piece</a:t>
            </a:r>
          </a:p>
          <a:p>
            <a:endParaRPr lang="en-US" altLang="zh-CN" dirty="0"/>
          </a:p>
          <a:p>
            <a:r>
              <a:rPr lang="en-US" altLang="zh-CN" dirty="0"/>
              <a:t>...</a:t>
            </a:r>
          </a:p>
          <a:p>
            <a:r>
              <a:rPr lang="en-US" altLang="zh-CN" dirty="0"/>
              <a:t>...</a:t>
            </a:r>
          </a:p>
          <a:p>
            <a:r>
              <a:rPr lang="en-US" altLang="zh-CN" dirty="0"/>
              <a:t>...</a:t>
            </a:r>
          </a:p>
          <a:p>
            <a:endParaRPr lang="en-US" altLang="zh-CN" dirty="0"/>
          </a:p>
          <a:p>
            <a:r>
              <a:rPr lang="en-US" altLang="zh-CN" dirty="0"/>
              <a:t>we can see in the MIDI graph, the former two models fails capture long-term structure and repeat mechanically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33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is the outline of this talk. I'll first introduce you with some background information, then go through two papers regarding music recording and composing.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5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 self-similarity in classical music is the intuition of using transformer.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 can see from the graph, there are motifs repetitions with gaps in between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7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we know, Attention is a weighted sum of past history</a:t>
            </a:r>
          </a:p>
          <a:p>
            <a:endParaRPr lang="en-US" altLang="zh-CN" dirty="0"/>
          </a:p>
          <a:p>
            <a:r>
              <a:rPr lang="en-US" altLang="zh-CN" dirty="0"/>
              <a:t>However, classical music generation relies heavily on relative positions.</a:t>
            </a:r>
          </a:p>
          <a:p>
            <a:endParaRPr lang="en-US" altLang="zh-CN" dirty="0"/>
          </a:p>
          <a:p>
            <a:r>
              <a:rPr lang="en-US" altLang="zh-CN" dirty="0"/>
              <a:t>This problem was later solved by transformer XL and </a:t>
            </a:r>
            <a:r>
              <a:rPr lang="en-US" altLang="zh-CN" dirty="0" err="1"/>
              <a:t>XLNet</a:t>
            </a:r>
            <a:r>
              <a:rPr lang="en-US" altLang="zh-CN" dirty="0"/>
              <a:t>, etc. but when this paper was published, there are no transformer xl or </a:t>
            </a:r>
            <a:r>
              <a:rPr lang="en-US" altLang="zh-CN" dirty="0" err="1"/>
              <a:t>xlnet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55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other hand, convolution could capture different linear transformations by relative position</a:t>
            </a:r>
          </a:p>
          <a:p>
            <a:endParaRPr lang="en-US" altLang="zh-CN" dirty="0"/>
          </a:p>
          <a:p>
            <a:r>
              <a:rPr lang="en-US" altLang="zh-CN" dirty="0"/>
              <a:t>we have filters moving around to capture relative distances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597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why Music transformer can capture a kind of translational invariance and carry it forward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2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vanilla transformer attention, in which the grey dots represents the masked upper triangular(</a:t>
            </a:r>
            <a:r>
              <a:rPr lang="en-US" altLang="zh-CN" dirty="0" err="1"/>
              <a:t>cuz</a:t>
            </a:r>
            <a:r>
              <a:rPr lang="en-US" altLang="zh-CN" dirty="0"/>
              <a:t> in a sequence a token cannot see the tokens behind it)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7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transformer with relative attention. </a:t>
            </a:r>
          </a:p>
          <a:p>
            <a:r>
              <a:rPr lang="en-US" altLang="zh-CN" dirty="0"/>
              <a:t>On the right each color corresponds to a different relative distance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06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can regard the sequence as a backward fully connected graph, each color represents a relative distance and has its corresponding embedding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here yellow...orange...green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69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space consumption is tolerable in machine translation when there are just under 100 tokens</a:t>
            </a:r>
          </a:p>
          <a:p>
            <a:endParaRPr lang="en-US" altLang="zh-CN" dirty="0"/>
          </a:p>
          <a:p>
            <a:r>
              <a:rPr lang="en-US" altLang="zh-CN" dirty="0"/>
              <a:t>However, it's impractical for music generation to have such a intermediate tensor of space complexity O(L square D), </a:t>
            </a:r>
            <a:r>
              <a:rPr lang="en-US" altLang="zh-CN" dirty="0" err="1"/>
              <a:t>cuz</a:t>
            </a:r>
            <a:r>
              <a:rPr lang="en-US" altLang="zh-CN" dirty="0"/>
              <a:t> there are around 2000 tokens in one minute music.</a:t>
            </a:r>
          </a:p>
          <a:p>
            <a:endParaRPr lang="en-US" altLang="zh-CN" dirty="0"/>
          </a:p>
          <a:p>
            <a:r>
              <a:rPr lang="en-US" altLang="zh-CN" dirty="0"/>
              <a:t>As you can see, the memory cost is unacceptable.</a:t>
            </a:r>
          </a:p>
          <a:p>
            <a:endParaRPr lang="en-US" altLang="zh-CN" dirty="0"/>
          </a:p>
          <a:p>
            <a:r>
              <a:rPr lang="en-US" altLang="zh-CN" dirty="0"/>
              <a:t>The author used a simple trick called skew operation and have reduced the memory usage significantly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22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first...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Note that in this matrix, the y axis is relative index, and x axis is absolute index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 want a matrix having absolute index in both x and y axis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you may wonder how this reshape come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555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84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begin with, I'd like to quote a famous line from the movie “I, Robot” which reads “Can a robot write a symphony?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</a:p>
          <a:p>
            <a:r>
              <a:rPr lang="en-US" altLang="zh-CN" dirty="0"/>
              <a:t>In addition, the actor asked “…” </a:t>
            </a:r>
          </a:p>
          <a:p>
            <a:endParaRPr lang="en-US" altLang="zh-CN" dirty="0"/>
          </a:p>
          <a:p>
            <a:r>
              <a:rPr lang="en-US" altLang="zh-CN" dirty="0"/>
              <a:t>It might be hard to answer in 2006, </a:t>
            </a:r>
          </a:p>
          <a:p>
            <a:r>
              <a:rPr lang="en-US" altLang="zh-CN" dirty="0"/>
              <a:t>but fifteen years later, GPT-3 can confidently reply them: YES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81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asked human to tell which one of the two performances are more “human” against “AI”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96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`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6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Next, let's have a game ——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guessing whether I am a robot or human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OK now you have your choice, keep it a secret. I'll reveal the answer at the end of this talk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80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let's review what I've talked before, audio pattern recognition. Last time I introduced three kinds of recognition tasks: ()()().</a:t>
            </a:r>
          </a:p>
          <a:p>
            <a:endParaRPr lang="en-US" altLang="zh-CN" dirty="0"/>
          </a:p>
          <a:p>
            <a:r>
              <a:rPr lang="en-US" altLang="zh-CN" dirty="0"/>
              <a:t>This time I 'll show another branch of audio pattern recognition, which is Music comprehension</a:t>
            </a:r>
          </a:p>
          <a:p>
            <a:endParaRPr lang="en-US" altLang="zh-CN" dirty="0"/>
          </a:p>
          <a:p>
            <a:r>
              <a:rPr lang="en-US" altLang="zh-CN" dirty="0"/>
              <a:t>Let's compare the previous ones with the new one:</a:t>
            </a:r>
          </a:p>
          <a:p>
            <a:r>
              <a:rPr lang="en-US" altLang="zh-CN" dirty="0"/>
              <a:t>The former ones focus on natural sound processing, while the latter on music</a:t>
            </a:r>
          </a:p>
          <a:p>
            <a:r>
              <a:rPr lang="en-US" altLang="zh-CN" dirty="0"/>
              <a:t>As you can see music will have more regular patterns and restrictions than natural sound</a:t>
            </a:r>
          </a:p>
          <a:p>
            <a:endParaRPr lang="en-US" altLang="zh-CN" dirty="0"/>
          </a:p>
          <a:p>
            <a:r>
              <a:rPr lang="en-US" altLang="zh-CN" dirty="0"/>
              <a:t>In this talk we mainly talk about classical music, in particular piano performances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56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I'll quickly go through the history of classical music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oldest ones are () and (), in this period music was mainly for religious purpose, in which we have </a:t>
            </a:r>
            <a:r>
              <a:rPr kumimoji="1" lang="en-US" altLang="zh-CN" dirty="0" err="1"/>
              <a:t>bach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Next is classical era, when music gradually separate from religion, in which we have </a:t>
            </a:r>
            <a:r>
              <a:rPr kumimoji="1" lang="en-US" altLang="zh-CN" dirty="0" err="1"/>
              <a:t>mozart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Then Romantic era, music began to emphasize emotional elements and romanticism, in which we have Chopin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Last Contemporary era, in which we have no famous musician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and If we illustrate these men's strength...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 natural question is, are classical music in danger?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89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you must know the (title)</a:t>
            </a:r>
          </a:p>
          <a:p>
            <a:endParaRPr lang="en-US" altLang="zh-CN" dirty="0"/>
          </a:p>
          <a:p>
            <a:r>
              <a:rPr lang="en-US" altLang="zh-CN" dirty="0"/>
              <a:t>you can see they are similar</a:t>
            </a:r>
          </a:p>
          <a:p>
            <a:endParaRPr lang="en-US" altLang="zh-CN" dirty="0"/>
          </a:p>
          <a:p>
            <a:r>
              <a:rPr lang="en-US" altLang="zh-CN" dirty="0"/>
              <a:t>in language ...</a:t>
            </a:r>
          </a:p>
          <a:p>
            <a:endParaRPr lang="en-US" altLang="zh-CN" dirty="0"/>
          </a:p>
          <a:p>
            <a:r>
              <a:rPr lang="en-US" altLang="zh-CN" dirty="0"/>
              <a:t>in music ...</a:t>
            </a:r>
          </a:p>
          <a:p>
            <a:endParaRPr lang="en-US" altLang="zh-CN" dirty="0"/>
          </a:p>
          <a:p>
            <a:r>
              <a:rPr lang="en-US" altLang="zh-CN" dirty="0"/>
              <a:t>here the intermediate one is what we process in music comprehension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37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the intermediate one is called MIDI, a symbolic music representation</a:t>
            </a:r>
          </a:p>
          <a:p>
            <a:endParaRPr lang="en-US" altLang="zh-CN" dirty="0"/>
          </a:p>
          <a:p>
            <a:r>
              <a:rPr lang="en-US" altLang="zh-CN" dirty="0"/>
              <a:t>Music transcription is transforming a raw waveform to MIDI files, in which there are events like ()()()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Why we use MIDI for computer music comprehension </a:t>
            </a:r>
          </a:p>
          <a:p>
            <a:endParaRPr lang="en-US" altLang="zh-CN" dirty="0"/>
          </a:p>
          <a:p>
            <a:r>
              <a:rPr lang="en-US" altLang="zh-CN" dirty="0"/>
              <a:t>Compare two kinds of recordings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Timing and dynamics represented as velocity is what makes music enchanting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3F92-8D20-4309-B197-70D4E82AA1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71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4D98A-3C4D-45D2-86F6-112A7F51E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B32A8F-7D7A-425B-AC55-5754556AE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DB97DD-2762-4903-8EB6-213E068B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9DC8-9983-4398-B20D-27BF2130D6AE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EF4B9-AD49-4EC8-A9DF-6B48367D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399A7-AD5A-483B-B128-5EFF0883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D5A04-A2D2-4136-A101-E4655155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7A3265-7FD9-4B1C-BBEA-25F8C26A0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33A5F-138F-4A58-B4DA-5AF15A4F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53252-8EB6-4C04-8414-ACBAE0FFBAC7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5896E-F379-4BA9-AB63-C47D00C6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75AB2-693C-49B3-9B18-F6627874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80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857BA7-D745-4857-BEFB-CFA23D104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CFC921-6575-41D4-84DE-6FEDAB0D1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A50C1B-7D81-42ED-876E-A5A49169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74E5-AF7F-42A5-8A6E-756F9D9598DA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ADFFA-C0DA-44DD-A129-7A167FF2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2E4B8-CA4C-4899-856A-A3F770DE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6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3AF5D-0194-4362-8D96-B09480D794D0}" type="datetime1">
              <a:rPr lang="zh-CN" altLang="en-US" smtClean="0"/>
              <a:t>2021/4/21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00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2BE1A-8AC8-4CF0-9E18-C475D7FB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E61B1-AED7-4AC0-96D7-439AA86F2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41E95D-AB36-4AD1-BDA6-3E4B4407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D2AD-1B86-4118-BE0C-74969CE7FC1A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DD280-425E-482F-8607-0D9BA62C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B5711-44E6-422C-9423-13C0DE3C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9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99057-27DE-4B50-A587-0C396E67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781931-E6BA-4EEE-8EDA-4494AAE71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1EF4FB-C396-4150-8BF0-6E5F32C0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3A04-EC41-4FC8-A8F1-81CDBBFC00A9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FEDBD7-542E-4CEB-BDA0-D82115D1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BE2C29-64BC-43E3-8555-9E21A4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78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CDAA-F331-47E7-9BB7-CA2486C9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A03BC-F114-42A2-B600-DC42EE12B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52393-FEF6-4A20-8FD9-A01CDF10C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549C25-67DD-4248-A211-A8179A2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0C27-8BBC-42FA-ABDC-6BD9E3FEA674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618291-4BE4-481A-B8FC-AEE93654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90BCE0-1CB9-4474-A740-5CC84CCB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0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441E4-98E3-465E-87AC-0E080F4B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B7A17-891B-4D4D-BCD0-E0BA17114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5ED184-181F-4F8F-A588-19F46334A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0E938C-C4BD-44F9-87A1-7B327DEC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1F17A6-8DC0-40FF-9338-CD39F6792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CE897A-67F7-4370-9BA9-D9885CED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DBD3-BB6F-40A0-A80D-1FBCFDE5E324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2B3E7D-2F97-4ED5-BF61-11D631A0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363BAF-D3E1-476D-996E-1EC64203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58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2FF72-34F0-4F3B-AAE0-D9B12272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A1A2FF-7930-4189-A6D6-DFC773E5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9FDB8-E68B-41AD-A577-1A984885D9FB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402945-4049-40BF-9EB5-E4375022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8F72BB-8F4C-426B-ACA3-F7D35BF8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3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383644-A6B9-489A-94EF-41951192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91AF-4AF8-4FCE-BBFB-E2617DCF57AA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30D732-BEAD-4E44-9975-01CD5B9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840F6B-2FBC-4785-B2DF-2DC0E3FB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7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03D40-099B-457C-A937-02895117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C3E8A-7B65-4987-B844-4790B605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234F4-9273-414C-8664-85E56087D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F5ED86-402F-43C5-9524-4596291F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DFFE-6B51-4FD8-B13C-891F520157D4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2BF4A-6A3E-42DF-8C0F-B5353B872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62ED32-47F5-43E2-9BFB-8C9CAEF0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2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B510E-E168-45F7-ADB2-EB79DBF4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796CBE-E93A-4D1C-B659-85150A8BB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707108-F76D-4801-8E4B-F21234161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685404-D976-4C78-A4C7-56B063AC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F0EC-1CE4-4513-AFBB-4EDBB76AA0C1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030199-97C9-488D-8A4F-60E57839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BA96FD-F85F-40AD-BEC1-CED7EFF0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7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2D5257-290B-4804-924F-5E289784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D73958-D6CB-4013-8AC0-2030E78A6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F64C5-7B31-45E3-9DAD-76C0FDF10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8D12-6D5F-4E4F-9D7E-5C2C4CCCF9E2}" type="datetime1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02D37F-C042-4DDD-B441-CE1C68E85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95122-86DF-460B-BFC3-C77E74C9F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CBCF-1B77-4E9A-96CC-EA391D1D3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65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3"/><Relationship Id="rId7" Type="http://schemas.openxmlformats.org/officeDocument/2006/relationships/image" Target="../media/image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3" Type="http://schemas.microsoft.com/office/2007/relationships/media" Target="../media/media6.mp3"/><Relationship Id="rId7" Type="http://schemas.microsoft.com/office/2007/relationships/media" Target="../media/media8.mp3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5" Type="http://schemas.microsoft.com/office/2007/relationships/media" Target="../media/media7.mp3"/><Relationship Id="rId10" Type="http://schemas.openxmlformats.org/officeDocument/2006/relationships/image" Target="../media/image5.png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13" Type="http://schemas.openxmlformats.org/officeDocument/2006/relationships/image" Target="../media/image35.jpg"/><Relationship Id="rId3" Type="http://schemas.microsoft.com/office/2007/relationships/media" Target="../media/media10.mp3"/><Relationship Id="rId7" Type="http://schemas.microsoft.com/office/2007/relationships/media" Target="../media/media12.mp3"/><Relationship Id="rId12" Type="http://schemas.openxmlformats.org/officeDocument/2006/relationships/image" Target="../media/image34.jp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openxmlformats.org/officeDocument/2006/relationships/image" Target="../media/image33.jpg"/><Relationship Id="rId5" Type="http://schemas.microsoft.com/office/2007/relationships/media" Target="../media/media11.mp3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19.xml"/><Relationship Id="rId4" Type="http://schemas.openxmlformats.org/officeDocument/2006/relationships/audio" Target="../media/media10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4.png"/><Relationship Id="rId1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12" Type="http://schemas.openxmlformats.org/officeDocument/2006/relationships/image" Target="../media/image43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5" Type="http://schemas.openxmlformats.org/officeDocument/2006/relationships/image" Target="../media/image55.png"/><Relationship Id="rId10" Type="http://schemas.openxmlformats.org/officeDocument/2006/relationships/image" Target="../media/image41.png"/><Relationship Id="rId19" Type="http://schemas.openxmlformats.org/officeDocument/2006/relationships/image" Target="../media/image59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3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F1FC9-0BA9-44AF-B5D2-421515135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6" y="1122363"/>
            <a:ext cx="11326368" cy="2387600"/>
          </a:xfrm>
        </p:spPr>
        <p:txBody>
          <a:bodyPr>
            <a:normAutofit/>
          </a:bodyPr>
          <a:lstStyle/>
          <a:p>
            <a:r>
              <a:rPr lang="en-US" altLang="zh-CN" dirty="0"/>
              <a:t>When will AI take their jobs?</a:t>
            </a:r>
            <a:br>
              <a:rPr lang="en-US" altLang="zh-CN" dirty="0"/>
            </a:br>
            <a:r>
              <a:rPr lang="en-US" altLang="zh-CN" dirty="0"/>
              <a:t>Music transcription &amp; transformer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DBDE5A-732E-4F2D-8C4E-AD34FE441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Zhou Zelin</a:t>
            </a:r>
          </a:p>
          <a:p>
            <a:r>
              <a:rPr lang="en-US" altLang="zh-CN" dirty="0"/>
              <a:t>2021.4.21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A58A27-29A8-45D9-B752-6BFD09F183F0}"/>
              </a:ext>
            </a:extLst>
          </p:cNvPr>
          <p:cNvSpPr/>
          <p:nvPr/>
        </p:nvSpPr>
        <p:spPr>
          <a:xfrm>
            <a:off x="6861048" y="6221603"/>
            <a:ext cx="1292352" cy="49987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Episode 2</a:t>
            </a:r>
            <a:endParaRPr lang="zh-CN" altLang="en-US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9DA0D-4FF4-425D-85ED-E790CA1B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0E783E5-E56C-4A7E-9B04-0C047EBE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976"/>
            <a:ext cx="4114800" cy="365125"/>
          </a:xfrm>
        </p:spPr>
        <p:txBody>
          <a:bodyPr/>
          <a:lstStyle/>
          <a:p>
            <a:r>
              <a:rPr lang="en-US" altLang="zh-CN" dirty="0" err="1"/>
              <a:t>Zhiling</a:t>
            </a:r>
            <a:r>
              <a:rPr lang="en-US" altLang="zh-CN" dirty="0"/>
              <a:t> 2021.4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222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6994" y="2900734"/>
            <a:ext cx="7049433" cy="26673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21699" y="5657305"/>
            <a:ext cx="30818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67" dirty="0">
                <a:latin typeface="Calibri"/>
                <a:cs typeface="Calibri"/>
              </a:rPr>
              <a:t>(Image from </a:t>
            </a:r>
            <a:r>
              <a:rPr sz="1600" spc="73" dirty="0">
                <a:latin typeface="Calibri"/>
                <a:cs typeface="Calibri"/>
              </a:rPr>
              <a:t>Simon </a:t>
            </a:r>
            <a:r>
              <a:rPr sz="1600" spc="93" dirty="0">
                <a:latin typeface="Calibri"/>
                <a:cs typeface="Calibri"/>
              </a:rPr>
              <a:t>&amp; </a:t>
            </a:r>
            <a:r>
              <a:rPr sz="1600" spc="60" dirty="0">
                <a:latin typeface="Calibri"/>
                <a:cs typeface="Calibri"/>
              </a:rPr>
              <a:t>Oore,</a:t>
            </a:r>
            <a:r>
              <a:rPr sz="1600" spc="-193" dirty="0">
                <a:latin typeface="Calibri"/>
                <a:cs typeface="Calibri"/>
              </a:rPr>
              <a:t> </a:t>
            </a:r>
            <a:r>
              <a:rPr sz="1600" spc="67" dirty="0">
                <a:latin typeface="Calibri"/>
                <a:cs typeface="Calibri"/>
              </a:rPr>
              <a:t>2016)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968" y="1992008"/>
            <a:ext cx="139022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73" dirty="0">
                <a:solidFill>
                  <a:srgbClr val="595959"/>
                </a:solidFill>
                <a:latin typeface="Calibri"/>
                <a:cs typeface="Calibri"/>
              </a:rPr>
              <a:t>Language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967" y="3472941"/>
            <a:ext cx="8483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13" dirty="0">
                <a:solidFill>
                  <a:srgbClr val="595959"/>
                </a:solidFill>
                <a:latin typeface="Calibri"/>
                <a:cs typeface="Calibri"/>
              </a:rPr>
              <a:t>Music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2953" y="1992008"/>
            <a:ext cx="577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07" dirty="0">
                <a:solidFill>
                  <a:srgbClr val="595959"/>
                </a:solidFill>
                <a:latin typeface="Calibri"/>
                <a:cs typeface="Calibri"/>
              </a:rPr>
              <a:t>text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35734" y="1992008"/>
            <a:ext cx="10422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73" dirty="0">
                <a:solidFill>
                  <a:srgbClr val="595959"/>
                </a:solidFill>
                <a:latin typeface="Calibri"/>
                <a:cs typeface="Calibri"/>
              </a:rPr>
              <a:t>speech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9067" y="2054032"/>
            <a:ext cx="2662767" cy="355600"/>
          </a:xfrm>
          <a:custGeom>
            <a:avLst/>
            <a:gdLst/>
            <a:ahLst/>
            <a:cxnLst/>
            <a:rect l="l" t="t" r="r" b="b"/>
            <a:pathLst>
              <a:path w="1997075" h="266700">
                <a:moveTo>
                  <a:pt x="1863749" y="266099"/>
                </a:moveTo>
                <a:lnTo>
                  <a:pt x="1863749" y="199574"/>
                </a:lnTo>
                <a:lnTo>
                  <a:pt x="0" y="199574"/>
                </a:lnTo>
                <a:lnTo>
                  <a:pt x="0" y="66524"/>
                </a:lnTo>
                <a:lnTo>
                  <a:pt x="1863749" y="66524"/>
                </a:lnTo>
                <a:lnTo>
                  <a:pt x="1863749" y="0"/>
                </a:lnTo>
                <a:lnTo>
                  <a:pt x="1996799" y="133049"/>
                </a:lnTo>
                <a:lnTo>
                  <a:pt x="1863749" y="2660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EAD3CF7-D047-4ECA-9838-D8C4230077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7" dirty="0"/>
              <a:t>Raw </a:t>
            </a:r>
            <a:r>
              <a:rPr lang="en-US" altLang="zh-CN" dirty="0"/>
              <a:t>representations </a:t>
            </a:r>
            <a:r>
              <a:rPr lang="en-US" altLang="zh-CN" spc="-7" dirty="0"/>
              <a:t>in </a:t>
            </a:r>
            <a:r>
              <a:rPr lang="en-US" altLang="zh-CN" dirty="0"/>
              <a:t>music </a:t>
            </a:r>
            <a:r>
              <a:rPr lang="en-US" altLang="zh-CN" spc="-7" dirty="0"/>
              <a:t>and</a:t>
            </a:r>
            <a:r>
              <a:rPr lang="en-US" altLang="zh-CN" spc="-133" dirty="0"/>
              <a:t> </a:t>
            </a:r>
            <a:r>
              <a:rPr lang="en-US" altLang="zh-CN" spc="-7" dirty="0"/>
              <a:t>language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3038A2C-DCF8-417B-99A1-91E43167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D5F5FAC-D276-4112-84E8-2CC22DA45BFC}"/>
              </a:ext>
            </a:extLst>
          </p:cNvPr>
          <p:cNvSpPr/>
          <p:nvPr/>
        </p:nvSpPr>
        <p:spPr>
          <a:xfrm>
            <a:off x="2716259" y="3105911"/>
            <a:ext cx="7297420" cy="1634914"/>
          </a:xfrm>
          <a:custGeom>
            <a:avLst/>
            <a:gdLst/>
            <a:ahLst/>
            <a:cxnLst/>
            <a:rect l="l" t="t" r="r" b="b"/>
            <a:pathLst>
              <a:path w="5473065" h="1226185">
                <a:moveTo>
                  <a:pt x="2156701" y="104000"/>
                </a:moveTo>
                <a:lnTo>
                  <a:pt x="0" y="104000"/>
                </a:lnTo>
                <a:lnTo>
                  <a:pt x="0" y="1225994"/>
                </a:lnTo>
                <a:lnTo>
                  <a:pt x="2156701" y="1225994"/>
                </a:lnTo>
                <a:lnTo>
                  <a:pt x="2156701" y="104000"/>
                </a:lnTo>
                <a:close/>
              </a:path>
              <a:path w="5473065" h="1226185">
                <a:moveTo>
                  <a:pt x="5472595" y="0"/>
                </a:moveTo>
                <a:lnTo>
                  <a:pt x="4169105" y="0"/>
                </a:lnTo>
                <a:lnTo>
                  <a:pt x="4169105" y="1121994"/>
                </a:lnTo>
                <a:lnTo>
                  <a:pt x="5472595" y="1121994"/>
                </a:lnTo>
                <a:lnTo>
                  <a:pt x="5472595" y="0"/>
                </a:lnTo>
                <a:close/>
              </a:path>
            </a:pathLst>
          </a:custGeom>
          <a:solidFill>
            <a:srgbClr val="FFFFFF">
              <a:alpha val="59208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70FF9-BA4C-4C94-8E1C-D8697342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Music transcription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526B7-60EA-4DB9-9D73-1B7BB78E6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 a raw waveform to </a:t>
            </a:r>
            <a:r>
              <a:rPr lang="en-US" altLang="zh-CN" b="1" dirty="0"/>
              <a:t>MIDI </a:t>
            </a:r>
            <a:r>
              <a:rPr lang="en-US" altLang="zh-CN" dirty="0"/>
              <a:t>file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Why MIDI instead of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Q1 :</a:t>
            </a:r>
            <a:r>
              <a:rPr lang="en-US" altLang="zh-CN" dirty="0"/>
              <a:t> Raw waveform?   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                                     Redundancy</a:t>
            </a:r>
          </a:p>
          <a:p>
            <a:pPr lvl="1"/>
            <a:endParaRPr lang="en-US" altLang="zh-CN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Q2 :</a:t>
            </a:r>
            <a:r>
              <a:rPr lang="en-US" altLang="zh-CN" dirty="0"/>
              <a:t> Only note and duration? </a:t>
            </a:r>
            <a:endParaRPr lang="zh-CN" altLang="en-US" dirty="0"/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77482192-922B-43AC-84CF-6CA5399EC3E1}"/>
              </a:ext>
            </a:extLst>
          </p:cNvPr>
          <p:cNvCxnSpPr>
            <a:cxnSpLocks/>
          </p:cNvCxnSpPr>
          <p:nvPr/>
        </p:nvCxnSpPr>
        <p:spPr>
          <a:xfrm>
            <a:off x="6234545" y="2322419"/>
            <a:ext cx="1653309" cy="914400"/>
          </a:xfrm>
          <a:prstGeom prst="bentConnector3">
            <a:avLst>
              <a:gd name="adj1" fmla="val -83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35878E2-3B71-42CB-A1F5-9264968652A9}"/>
              </a:ext>
            </a:extLst>
          </p:cNvPr>
          <p:cNvSpPr txBox="1"/>
          <p:nvPr/>
        </p:nvSpPr>
        <p:spPr>
          <a:xfrm>
            <a:off x="7968772" y="3033274"/>
            <a:ext cx="33041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symbolic music representation: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Note(</a:t>
            </a:r>
            <a:r>
              <a:rPr lang="zh-CN" altLang="en-US" dirty="0"/>
              <a:t>音符</a:t>
            </a:r>
            <a:r>
              <a:rPr lang="en-US" altLang="zh-CN" dirty="0"/>
              <a:t>)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Note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Velocity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0" name="chopin-unquantized">
            <a:hlinkClick r:id="" action="ppaction://media"/>
            <a:extLst>
              <a:ext uri="{FF2B5EF4-FFF2-40B4-BE49-F238E27FC236}">
                <a16:creationId xmlns:a16="http://schemas.microsoft.com/office/drawing/2014/main" id="{D41445CA-7B58-487F-B6B0-F6F81ED51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22898" y="5387905"/>
            <a:ext cx="487363" cy="487363"/>
          </a:xfrm>
          <a:prstGeom prst="rect">
            <a:avLst/>
          </a:prstGeom>
        </p:spPr>
      </p:pic>
      <p:pic>
        <p:nvPicPr>
          <p:cNvPr id="11" name="chopin-quantized">
            <a:hlinkClick r:id="" action="ppaction://media"/>
            <a:extLst>
              <a:ext uri="{FF2B5EF4-FFF2-40B4-BE49-F238E27FC236}">
                <a16:creationId xmlns:a16="http://schemas.microsoft.com/office/drawing/2014/main" id="{26D5B638-5319-4B5B-83E6-41BE2C3053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6952" y="5387905"/>
            <a:ext cx="487363" cy="487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A2C190-58A8-44D4-ABBE-1D1E56789F79}"/>
              </a:ext>
            </a:extLst>
          </p:cNvPr>
          <p:cNvSpPr txBox="1"/>
          <p:nvPr/>
        </p:nvSpPr>
        <p:spPr>
          <a:xfrm>
            <a:off x="6234545" y="5010069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Score(</a:t>
            </a:r>
            <a:r>
              <a:rPr lang="zh-CN" altLang="en-US" dirty="0"/>
              <a:t>曲谱</a:t>
            </a:r>
            <a:r>
              <a:rPr lang="en-US" altLang="zh-CN" dirty="0"/>
              <a:t>) player: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208393-7ABC-4386-9595-091E0C6EE345}"/>
              </a:ext>
            </a:extLst>
          </p:cNvPr>
          <p:cNvSpPr txBox="1"/>
          <p:nvPr/>
        </p:nvSpPr>
        <p:spPr>
          <a:xfrm>
            <a:off x="8511005" y="5018573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MIDI recording: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8146F4-5A84-4C32-B94B-4EB8511EA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72" y="772049"/>
            <a:ext cx="3094144" cy="2107151"/>
          </a:xfrm>
          <a:prstGeom prst="rect">
            <a:avLst/>
          </a:prstGeom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E06646CC-9CF7-47CE-B247-36E7CD64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70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696A8-F714-4B61-B107-7B04FA04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Music transcription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1E26F-1000-4068-B39E-178F5B69D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Similar to polyphonic </a:t>
            </a:r>
            <a:r>
              <a:rPr lang="en-US" altLang="zh-CN" u="sng" dirty="0"/>
              <a:t>sound event detection</a:t>
            </a:r>
          </a:p>
          <a:p>
            <a:endParaRPr lang="en-US" altLang="zh-CN" u="sng" dirty="0"/>
          </a:p>
          <a:p>
            <a:r>
              <a:rPr lang="en-US" altLang="zh-CN" dirty="0"/>
              <a:t>Common: Detecting onset and offset</a:t>
            </a:r>
          </a:p>
          <a:p>
            <a:endParaRPr lang="en-US" altLang="zh-CN" dirty="0"/>
          </a:p>
          <a:p>
            <a:r>
              <a:rPr lang="en-US" altLang="zh-CN" dirty="0"/>
              <a:t>Music transcription in addition predicting: </a:t>
            </a:r>
          </a:p>
          <a:p>
            <a:pPr lvl="1"/>
            <a:r>
              <a:rPr lang="en-US" altLang="zh-CN" dirty="0"/>
              <a:t>Pitch(</a:t>
            </a:r>
            <a:r>
              <a:rPr lang="zh-CN" altLang="en-US" dirty="0"/>
              <a:t>音高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Velocity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Further complicated when note energy decays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C21128-9F63-4271-A690-A5FF04F30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91"/>
          <a:stretch/>
        </p:blipFill>
        <p:spPr>
          <a:xfrm>
            <a:off x="7989503" y="996804"/>
            <a:ext cx="3647440" cy="2527300"/>
          </a:xfrm>
          <a:prstGeom prst="rect">
            <a:avLst/>
          </a:prstGeom>
        </p:spPr>
      </p:pic>
      <p:sp>
        <p:nvSpPr>
          <p:cNvPr id="5" name="圆角矩形 7">
            <a:extLst>
              <a:ext uri="{FF2B5EF4-FFF2-40B4-BE49-F238E27FC236}">
                <a16:creationId xmlns:a16="http://schemas.microsoft.com/office/drawing/2014/main" id="{A504C3C9-0978-4705-88F6-047C120BD957}"/>
              </a:ext>
            </a:extLst>
          </p:cNvPr>
          <p:cNvSpPr/>
          <p:nvPr/>
        </p:nvSpPr>
        <p:spPr>
          <a:xfrm>
            <a:off x="8799867" y="2777608"/>
            <a:ext cx="845507" cy="29390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phone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9">
            <a:extLst>
              <a:ext uri="{FF2B5EF4-FFF2-40B4-BE49-F238E27FC236}">
                <a16:creationId xmlns:a16="http://schemas.microsoft.com/office/drawing/2014/main" id="{1D7CA364-0374-4542-ABF1-922736B60808}"/>
              </a:ext>
            </a:extLst>
          </p:cNvPr>
          <p:cNvSpPr/>
          <p:nvPr/>
        </p:nvSpPr>
        <p:spPr>
          <a:xfrm>
            <a:off x="10046382" y="2777608"/>
            <a:ext cx="1221113" cy="29390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printer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E03A64-7587-4DB1-8A03-68CAAE44A8F5}"/>
              </a:ext>
            </a:extLst>
          </p:cNvPr>
          <p:cNvSpPr txBox="1"/>
          <p:nvPr/>
        </p:nvSpPr>
        <p:spPr>
          <a:xfrm>
            <a:off x="8140981" y="4527368"/>
            <a:ext cx="381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Tips: </a:t>
            </a:r>
            <a:r>
              <a:rPr lang="en-US" altLang="zh-CN" dirty="0">
                <a:solidFill>
                  <a:srgbClr val="7030A0"/>
                </a:solidFill>
              </a:rPr>
              <a:t>Pitch(</a:t>
            </a:r>
            <a:r>
              <a:rPr lang="zh-CN" altLang="en-US" dirty="0">
                <a:solidFill>
                  <a:srgbClr val="7030A0"/>
                </a:solidFill>
              </a:rPr>
              <a:t>音高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en-US" altLang="zh-CN" dirty="0"/>
              <a:t> &amp; </a:t>
            </a:r>
            <a:r>
              <a:rPr lang="en-US" altLang="zh-CN" dirty="0">
                <a:solidFill>
                  <a:srgbClr val="00B050"/>
                </a:solidFill>
              </a:rPr>
              <a:t>Note(</a:t>
            </a:r>
            <a:r>
              <a:rPr lang="zh-CN" altLang="en-US" dirty="0">
                <a:solidFill>
                  <a:srgbClr val="00B050"/>
                </a:solidFill>
              </a:rPr>
              <a:t>音符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zh-CN" dirty="0"/>
              <a:t>Certain </a:t>
            </a:r>
            <a:r>
              <a:rPr lang="en-US" altLang="zh-CN" dirty="0">
                <a:solidFill>
                  <a:srgbClr val="00B050"/>
                </a:solidFill>
              </a:rPr>
              <a:t>Notes</a:t>
            </a:r>
            <a:r>
              <a:rPr lang="en-US" altLang="zh-CN" dirty="0"/>
              <a:t> are in specific </a:t>
            </a:r>
            <a:r>
              <a:rPr lang="en-US" altLang="zh-CN" dirty="0">
                <a:solidFill>
                  <a:srgbClr val="7030A0"/>
                </a:solidFill>
              </a:rPr>
              <a:t>Pitches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54B936D-26F3-43C9-9947-BBAF4445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78A8F7-9ECC-4B74-A0AD-C5D5AA03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5" y="1519065"/>
            <a:ext cx="10741794" cy="20921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6FA50F-C335-4515-A515-C5DF33C73EEC}"/>
              </a:ext>
            </a:extLst>
          </p:cNvPr>
          <p:cNvSpPr txBox="1"/>
          <p:nvPr/>
        </p:nvSpPr>
        <p:spPr>
          <a:xfrm>
            <a:off x="3518808" y="3878982"/>
            <a:ext cx="784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International Society for Music Information Retrieval Conference, ISMIR 2018</a:t>
            </a:r>
            <a:endParaRPr lang="zh-CN" altLang="en-US" i="1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4355CB4-8899-4AF7-ACE2-1FE171BA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3963-831A-4E51-9816-E05060A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Music Transcription(AMT)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78CF52-DDA0-487C-AA9A-C3A736FB0795}"/>
              </a:ext>
            </a:extLst>
          </p:cNvPr>
          <p:cNvSpPr txBox="1"/>
          <p:nvPr/>
        </p:nvSpPr>
        <p:spPr>
          <a:xfrm>
            <a:off x="6329686" y="260977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Input: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D6DF7-D10C-4A87-9E7D-426AC4337B50}"/>
              </a:ext>
            </a:extLst>
          </p:cNvPr>
          <p:cNvSpPr txBox="1"/>
          <p:nvPr/>
        </p:nvSpPr>
        <p:spPr>
          <a:xfrm>
            <a:off x="6257299" y="31934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170A2-8169-4E0F-9820-1F160218FA92}"/>
              </a:ext>
            </a:extLst>
          </p:cNvPr>
          <p:cNvSpPr txBox="1"/>
          <p:nvPr/>
        </p:nvSpPr>
        <p:spPr>
          <a:xfrm>
            <a:off x="7319060" y="2609772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Framewise spectrogram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1568B4-93A0-40C5-BC6E-4A35D39CA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9322" r="14589" b="18036"/>
          <a:stretch/>
        </p:blipFill>
        <p:spPr>
          <a:xfrm>
            <a:off x="1500033" y="3057776"/>
            <a:ext cx="3892122" cy="198421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298C472-CFC1-42EE-B41A-348186006E85}"/>
              </a:ext>
            </a:extLst>
          </p:cNvPr>
          <p:cNvSpPr txBox="1"/>
          <p:nvPr/>
        </p:nvSpPr>
        <p:spPr>
          <a:xfrm>
            <a:off x="461334" y="175149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/>
              <a:t>Sigtia</a:t>
            </a:r>
            <a:r>
              <a:rPr lang="en-US" altLang="zh-CN" i="1" dirty="0"/>
              <a:t> el TASLP 2016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E01926-4A69-4BAF-A256-1F9609110446}"/>
              </a:ext>
            </a:extLst>
          </p:cNvPr>
          <p:cNvSpPr txBox="1"/>
          <p:nvPr/>
        </p:nvSpPr>
        <p:spPr>
          <a:xfrm>
            <a:off x="7083418" y="1795535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Acoustic Model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0232BF-62DC-4E21-8333-BEC9970F861C}"/>
              </a:ext>
            </a:extLst>
          </p:cNvPr>
          <p:cNvSpPr txBox="1"/>
          <p:nvPr/>
        </p:nvSpPr>
        <p:spPr>
          <a:xfrm>
            <a:off x="7011601" y="4416002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Language Model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7D1E43-925C-4DCD-B20B-55DE10271A60}"/>
              </a:ext>
            </a:extLst>
          </p:cNvPr>
          <p:cNvSpPr txBox="1"/>
          <p:nvPr/>
        </p:nvSpPr>
        <p:spPr>
          <a:xfrm>
            <a:off x="7411993" y="3201056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 of pitches in the frame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28D0854-6021-479C-92D1-DA511BD1853A}"/>
              </a:ext>
            </a:extLst>
          </p:cNvPr>
          <p:cNvSpPr txBox="1"/>
          <p:nvPr/>
        </p:nvSpPr>
        <p:spPr>
          <a:xfrm>
            <a:off x="6259745" y="516117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Input: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A0C91A-BC86-4C60-AC28-F08C0ADF9A4A}"/>
              </a:ext>
            </a:extLst>
          </p:cNvPr>
          <p:cNvSpPr txBox="1"/>
          <p:nvPr/>
        </p:nvSpPr>
        <p:spPr>
          <a:xfrm>
            <a:off x="6164366" y="575057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Output: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CB134F-B10F-4EE8-8EF0-FCA1C4181C17}"/>
              </a:ext>
            </a:extLst>
          </p:cNvPr>
          <p:cNvSpPr txBox="1"/>
          <p:nvPr/>
        </p:nvSpPr>
        <p:spPr>
          <a:xfrm>
            <a:off x="7108855" y="518550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Sequence of pitches probability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034EC3-2109-44AB-9654-1F9E641DF84A}"/>
              </a:ext>
            </a:extLst>
          </p:cNvPr>
          <p:cNvSpPr txBox="1"/>
          <p:nvPr/>
        </p:nvSpPr>
        <p:spPr>
          <a:xfrm>
            <a:off x="7231212" y="575306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Next frame prediction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AE95299-5038-4863-A759-4D944C8472FB}"/>
              </a:ext>
            </a:extLst>
          </p:cNvPr>
          <p:cNvSpPr/>
          <p:nvPr/>
        </p:nvSpPr>
        <p:spPr>
          <a:xfrm>
            <a:off x="3774540" y="2921365"/>
            <a:ext cx="253232" cy="225703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C6601B-945F-411A-A12C-B878EBB23392}"/>
              </a:ext>
            </a:extLst>
          </p:cNvPr>
          <p:cNvSpPr/>
          <p:nvPr/>
        </p:nvSpPr>
        <p:spPr>
          <a:xfrm>
            <a:off x="4024043" y="2924662"/>
            <a:ext cx="253232" cy="225703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8BC0EFE-CA07-4683-A286-5A373EA74D32}"/>
              </a:ext>
            </a:extLst>
          </p:cNvPr>
          <p:cNvSpPr/>
          <p:nvPr/>
        </p:nvSpPr>
        <p:spPr>
          <a:xfrm>
            <a:off x="4273546" y="2921364"/>
            <a:ext cx="253232" cy="225703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0429D95-47BD-40AC-9E31-F01C57008565}"/>
              </a:ext>
            </a:extLst>
          </p:cNvPr>
          <p:cNvSpPr/>
          <p:nvPr/>
        </p:nvSpPr>
        <p:spPr>
          <a:xfrm>
            <a:off x="4523049" y="2921364"/>
            <a:ext cx="253232" cy="225703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5D23B47-80E9-4E2B-BD12-4FC6C2CE42FB}"/>
              </a:ext>
            </a:extLst>
          </p:cNvPr>
          <p:cNvSpPr/>
          <p:nvPr/>
        </p:nvSpPr>
        <p:spPr>
          <a:xfrm>
            <a:off x="3520815" y="2921364"/>
            <a:ext cx="253232" cy="225703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A4A094E7-79CF-4222-ADC8-CF9EB046C205}"/>
              </a:ext>
            </a:extLst>
          </p:cNvPr>
          <p:cNvCxnSpPr>
            <a:cxnSpLocks/>
            <a:stCxn id="37" idx="0"/>
            <a:endCxn id="5" idx="1"/>
          </p:cNvCxnSpPr>
          <p:nvPr/>
        </p:nvCxnSpPr>
        <p:spPr>
          <a:xfrm rot="5400000" flipH="1" flipV="1">
            <a:off x="4925095" y="1516774"/>
            <a:ext cx="126926" cy="26822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>
            <a:extLst>
              <a:ext uri="{FF2B5EF4-FFF2-40B4-BE49-F238E27FC236}">
                <a16:creationId xmlns:a16="http://schemas.microsoft.com/office/drawing/2014/main" id="{39C71EC9-0E9A-436C-8765-836EE9F00323}"/>
              </a:ext>
            </a:extLst>
          </p:cNvPr>
          <p:cNvSpPr/>
          <p:nvPr/>
        </p:nvSpPr>
        <p:spPr>
          <a:xfrm rot="5400000">
            <a:off x="3965049" y="4876211"/>
            <a:ext cx="369331" cy="1253133"/>
          </a:xfrm>
          <a:prstGeom prst="rightBrace">
            <a:avLst>
              <a:gd name="adj1" fmla="val 8333"/>
              <a:gd name="adj2" fmla="val 52304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D7538EAD-49CA-46CC-B436-F99D2A4F4F03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177224" y="3562802"/>
            <a:ext cx="2552320" cy="229623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957370A-B013-47E8-BDB1-9BE19AAF47CE}"/>
              </a:ext>
            </a:extLst>
          </p:cNvPr>
          <p:cNvCxnSpPr>
            <a:cxnSpLocks/>
          </p:cNvCxnSpPr>
          <p:nvPr/>
        </p:nvCxnSpPr>
        <p:spPr>
          <a:xfrm>
            <a:off x="6829116" y="3570388"/>
            <a:ext cx="0" cy="159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灯片编号占位符 71">
            <a:extLst>
              <a:ext uri="{FF2B5EF4-FFF2-40B4-BE49-F238E27FC236}">
                <a16:creationId xmlns:a16="http://schemas.microsoft.com/office/drawing/2014/main" id="{A2404861-74A7-4484-BB01-C82EDF8E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76AEC-8E22-403E-98CD-757A4F57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Model configuration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18080-C6B2-4A27-AA53-5451F1C6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Separate two modules:</a:t>
            </a:r>
          </a:p>
          <a:p>
            <a:pPr lvl="1"/>
            <a:r>
              <a:rPr lang="en-US" altLang="zh-CN" dirty="0"/>
              <a:t>Onset frame prediction</a:t>
            </a:r>
          </a:p>
          <a:p>
            <a:pPr lvl="1"/>
            <a:r>
              <a:rPr lang="en-US" altLang="zh-CN" dirty="0"/>
              <a:t>Other frame prediction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Onset prediction privileged</a:t>
            </a:r>
          </a:p>
          <a:p>
            <a:pPr lvl="1"/>
            <a:r>
              <a:rPr lang="en-US" altLang="zh-CN" dirty="0"/>
              <a:t>Only when there is an onset, </a:t>
            </a:r>
          </a:p>
          <a:p>
            <a:pPr marL="457200" lvl="1" indent="0">
              <a:buNone/>
            </a:pPr>
            <a:r>
              <a:rPr lang="en-US" altLang="zh-CN" dirty="0"/>
              <a:t>   there can be an offset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DD464E-DC28-414F-B723-60EC050F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69" y="457592"/>
            <a:ext cx="4899901" cy="5942816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8E105AF-69B2-4F7E-8C75-BE8C178D8B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19154" y="1825624"/>
            <a:ext cx="2392531" cy="1341087"/>
          </a:xfrm>
          <a:prstGeom prst="bentConnector3">
            <a:avLst>
              <a:gd name="adj1" fmla="val 56035"/>
            </a:avLst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A914C1A-7BD9-4A2B-BB2C-86C2D73E82B2}"/>
              </a:ext>
            </a:extLst>
          </p:cNvPr>
          <p:cNvCxnSpPr/>
          <p:nvPr/>
        </p:nvCxnSpPr>
        <p:spPr>
          <a:xfrm flipV="1">
            <a:off x="8119153" y="2983833"/>
            <a:ext cx="0" cy="182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7A2DE7D1-171B-4A78-BED5-71C60297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148B76-ABE1-4C19-8D3A-12741D7D648A}"/>
              </a:ext>
            </a:extLst>
          </p:cNvPr>
          <p:cNvSpPr/>
          <p:nvPr/>
        </p:nvSpPr>
        <p:spPr>
          <a:xfrm>
            <a:off x="9269129" y="1029903"/>
            <a:ext cx="2469532" cy="3465095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88134A2-C439-464B-BEDB-12F3BAA37F69}"/>
              </a:ext>
            </a:extLst>
          </p:cNvPr>
          <p:cNvSpPr/>
          <p:nvPr/>
        </p:nvSpPr>
        <p:spPr>
          <a:xfrm>
            <a:off x="6609378" y="365125"/>
            <a:ext cx="2469532" cy="4129873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0F0BA46-0253-47B1-9C14-FC972EB192BA}"/>
              </a:ext>
            </a:extLst>
          </p:cNvPr>
          <p:cNvSpPr/>
          <p:nvPr/>
        </p:nvSpPr>
        <p:spPr>
          <a:xfrm>
            <a:off x="5898277" y="0"/>
            <a:ext cx="361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framewise note activation detector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BA29E9-1E89-4E8A-B7F2-724A6D9E2607}"/>
              </a:ext>
            </a:extLst>
          </p:cNvPr>
          <p:cNvSpPr/>
          <p:nvPr/>
        </p:nvSpPr>
        <p:spPr>
          <a:xfrm>
            <a:off x="9658952" y="614338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onset detector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70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76AEC-8E22-403E-98CD-757A4F57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18080-C6B2-4A27-AA53-5451F1C6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Loss: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Onset Loss: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Frame Loss:</a:t>
            </a:r>
          </a:p>
          <a:p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DD464E-DC28-414F-B723-60EC050F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69" y="457592"/>
            <a:ext cx="4899901" cy="5942816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8E105AF-69B2-4F7E-8C75-BE8C178D8B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19154" y="1825624"/>
            <a:ext cx="2392531" cy="1341087"/>
          </a:xfrm>
          <a:prstGeom prst="bentConnector3">
            <a:avLst>
              <a:gd name="adj1" fmla="val 56035"/>
            </a:avLst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A914C1A-7BD9-4A2B-BB2C-86C2D73E82B2}"/>
              </a:ext>
            </a:extLst>
          </p:cNvPr>
          <p:cNvCxnSpPr/>
          <p:nvPr/>
        </p:nvCxnSpPr>
        <p:spPr>
          <a:xfrm flipV="1">
            <a:off x="8119153" y="2983833"/>
            <a:ext cx="0" cy="182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7DC1C54-7061-4201-BC93-ED791BA5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854" y="1690688"/>
            <a:ext cx="3848100" cy="714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5EBA4D-56A9-468D-8328-25FEE22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61" y="3294244"/>
            <a:ext cx="5462038" cy="872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87A28C-1B36-464F-85E8-95C664FF0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861" y="5165858"/>
            <a:ext cx="5462038" cy="8392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F6D946-E953-4F63-B0B0-9B75FBAE4B17}"/>
              </a:ext>
            </a:extLst>
          </p:cNvPr>
          <p:cNvSpPr txBox="1"/>
          <p:nvPr/>
        </p:nvSpPr>
        <p:spPr>
          <a:xfrm>
            <a:off x="568605" y="429710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Pitch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2802106E-FEE9-4696-AABB-0BF18836E0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235775" y="4167007"/>
            <a:ext cx="1270430" cy="314759"/>
          </a:xfrm>
          <a:prstGeom prst="bentConnector3">
            <a:avLst>
              <a:gd name="adj1" fmla="val 10000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5D620C-3891-4A91-B972-F7004EBE1A65}"/>
              </a:ext>
            </a:extLst>
          </p:cNvPr>
          <p:cNvSpPr txBox="1"/>
          <p:nvPr/>
        </p:nvSpPr>
        <p:spPr>
          <a:xfrm>
            <a:off x="4399104" y="429333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Frame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DA358E28-0CC2-4D69-A362-27506A36A29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936360" y="4167008"/>
            <a:ext cx="1462745" cy="310997"/>
          </a:xfrm>
          <a:prstGeom prst="bentConnector3">
            <a:avLst>
              <a:gd name="adj1" fmla="val 10001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BB71865E-64A5-4309-A3BA-0A1E5F434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177525"/>
            <a:ext cx="5701158" cy="1431643"/>
          </a:xfrm>
          <a:prstGeom prst="rect">
            <a:avLst/>
          </a:prstGeom>
        </p:spPr>
      </p:pic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B06B6C40-AB85-48FB-9A9B-1C045E32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3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内容占位符 4">
            <a:extLst>
              <a:ext uri="{FF2B5EF4-FFF2-40B4-BE49-F238E27FC236}">
                <a16:creationId xmlns:a16="http://schemas.microsoft.com/office/drawing/2014/main" id="{3E30047D-5C23-4A19-BF33-60F79496A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8"/>
          <a:stretch/>
        </p:blipFill>
        <p:spPr>
          <a:xfrm>
            <a:off x="6425246" y="111013"/>
            <a:ext cx="5436815" cy="3209703"/>
          </a:xfrm>
          <a:prstGeom prst="rect">
            <a:avLst/>
          </a:prstGeom>
        </p:spPr>
      </p:pic>
      <p:pic>
        <p:nvPicPr>
          <p:cNvPr id="59" name="内容占位符 4">
            <a:extLst>
              <a:ext uri="{FF2B5EF4-FFF2-40B4-BE49-F238E27FC236}">
                <a16:creationId xmlns:a16="http://schemas.microsoft.com/office/drawing/2014/main" id="{428088A6-B00B-412E-A3DF-71CB2EAAB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7"/>
          <a:stretch/>
        </p:blipFill>
        <p:spPr>
          <a:xfrm>
            <a:off x="6425246" y="3429000"/>
            <a:ext cx="5436815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B40E80-2C70-4A8F-A110-7A692326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F056AE-70C6-47AF-968F-B4D2AD619FA2}"/>
              </a:ext>
            </a:extLst>
          </p:cNvPr>
          <p:cNvSpPr txBox="1"/>
          <p:nvPr/>
        </p:nvSpPr>
        <p:spPr>
          <a:xfrm>
            <a:off x="3964669" y="1286090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Red: Onset Prediction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F05451-7527-4990-9B9C-0A1E66C4DB27}"/>
              </a:ext>
            </a:extLst>
          </p:cNvPr>
          <p:cNvSpPr txBox="1"/>
          <p:nvPr/>
        </p:nvSpPr>
        <p:spPr>
          <a:xfrm>
            <a:off x="3964668" y="1698158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Blue: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Frame Prediction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3D46F2-2CE5-4B87-B242-8D31C4BC52A7}"/>
              </a:ext>
            </a:extLst>
          </p:cNvPr>
          <p:cNvSpPr txBox="1"/>
          <p:nvPr/>
        </p:nvSpPr>
        <p:spPr>
          <a:xfrm>
            <a:off x="3904106" y="5519588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Green: (Wrong)Prediction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71427C-80DA-463B-945A-F3C61D376447}"/>
              </a:ext>
            </a:extLst>
          </p:cNvPr>
          <p:cNvSpPr txBox="1"/>
          <p:nvPr/>
        </p:nvSpPr>
        <p:spPr>
          <a:xfrm>
            <a:off x="3897481" y="4784354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Yellow: Ground Truth &amp; 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Prediction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4128B8-45E7-4558-85D1-F89E4896851A}"/>
              </a:ext>
            </a:extLst>
          </p:cNvPr>
          <p:cNvSpPr txBox="1"/>
          <p:nvPr/>
        </p:nvSpPr>
        <p:spPr>
          <a:xfrm>
            <a:off x="3919688" y="433396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Red: Ground Truth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6D9A34F-2492-4027-8E8D-754896110F69}"/>
              </a:ext>
            </a:extLst>
          </p:cNvPr>
          <p:cNvSpPr/>
          <p:nvPr/>
        </p:nvSpPr>
        <p:spPr>
          <a:xfrm>
            <a:off x="10077651" y="1217297"/>
            <a:ext cx="375385" cy="1109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E1C27DE-3AE7-4DBD-8FE1-E5EABF89E06A}"/>
              </a:ext>
            </a:extLst>
          </p:cNvPr>
          <p:cNvSpPr/>
          <p:nvPr/>
        </p:nvSpPr>
        <p:spPr>
          <a:xfrm>
            <a:off x="7987364" y="2476602"/>
            <a:ext cx="375385" cy="1109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029FCE-A8E7-4850-9236-A1F6FAE6B3B5}"/>
              </a:ext>
            </a:extLst>
          </p:cNvPr>
          <p:cNvSpPr/>
          <p:nvPr/>
        </p:nvSpPr>
        <p:spPr>
          <a:xfrm>
            <a:off x="11353800" y="2225394"/>
            <a:ext cx="375385" cy="1109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27DBAA-84A4-44EC-9F11-26A21F4A49EA}"/>
              </a:ext>
            </a:extLst>
          </p:cNvPr>
          <p:cNvSpPr/>
          <p:nvPr/>
        </p:nvSpPr>
        <p:spPr>
          <a:xfrm>
            <a:off x="7955280" y="2280889"/>
            <a:ext cx="375385" cy="1109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C0AD30-1A11-45EF-9B7D-BAC6729FA177}"/>
              </a:ext>
            </a:extLst>
          </p:cNvPr>
          <p:cNvSpPr/>
          <p:nvPr/>
        </p:nvSpPr>
        <p:spPr>
          <a:xfrm>
            <a:off x="10077651" y="4518626"/>
            <a:ext cx="375385" cy="110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FD7292-CC2B-455F-B2D1-BFB4A9BE06B7}"/>
              </a:ext>
            </a:extLst>
          </p:cNvPr>
          <p:cNvSpPr/>
          <p:nvPr/>
        </p:nvSpPr>
        <p:spPr>
          <a:xfrm>
            <a:off x="7987364" y="5777931"/>
            <a:ext cx="375385" cy="110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176F544-2FDA-4C3B-9B65-355F4E044065}"/>
              </a:ext>
            </a:extLst>
          </p:cNvPr>
          <p:cNvSpPr/>
          <p:nvPr/>
        </p:nvSpPr>
        <p:spPr>
          <a:xfrm>
            <a:off x="11353800" y="5526723"/>
            <a:ext cx="375385" cy="110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7677E5-1FC4-41D5-B1C5-37D51CBD9433}"/>
              </a:ext>
            </a:extLst>
          </p:cNvPr>
          <p:cNvSpPr/>
          <p:nvPr/>
        </p:nvSpPr>
        <p:spPr>
          <a:xfrm>
            <a:off x="7955280" y="5582218"/>
            <a:ext cx="375385" cy="110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924A40F-DC8D-408C-8F4E-20DA11838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0" y="1777656"/>
            <a:ext cx="3136892" cy="3804561"/>
          </a:xfrm>
          <a:prstGeom prst="rect">
            <a:avLst/>
          </a:prstGeom>
        </p:spPr>
      </p:pic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4933104-E748-481D-95DE-4EDA9AB847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84421" y="2650285"/>
            <a:ext cx="1532356" cy="887450"/>
          </a:xfrm>
          <a:prstGeom prst="bentConnector3">
            <a:avLst>
              <a:gd name="adj1" fmla="val 53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AFD858B-14C5-4894-85BC-6C3891B6D6D4}"/>
              </a:ext>
            </a:extLst>
          </p:cNvPr>
          <p:cNvCxnSpPr>
            <a:cxnSpLocks/>
          </p:cNvCxnSpPr>
          <p:nvPr/>
        </p:nvCxnSpPr>
        <p:spPr>
          <a:xfrm flipV="1">
            <a:off x="1684421" y="3429000"/>
            <a:ext cx="0" cy="108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灯片编号占位符 59">
            <a:extLst>
              <a:ext uri="{FF2B5EF4-FFF2-40B4-BE49-F238E27FC236}">
                <a16:creationId xmlns:a16="http://schemas.microsoft.com/office/drawing/2014/main" id="{68707A15-5EED-443F-B933-6EC61A94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71C6F-2CE8-4552-9B2D-A4A64F5E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39038-15B3-4D47-89A4-F9E2300C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Frame</a:t>
            </a:r>
          </a:p>
          <a:p>
            <a:r>
              <a:rPr lang="en-US" altLang="zh-CN" dirty="0"/>
              <a:t>Note</a:t>
            </a:r>
          </a:p>
          <a:p>
            <a:r>
              <a:rPr lang="en-US" altLang="zh-CN" dirty="0"/>
              <a:t>Note with offset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0018E5-4FAA-44F1-AC53-05BAB291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198142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399EDE9-5583-4495-9A10-A17C094B1DC0}"/>
              </a:ext>
            </a:extLst>
          </p:cNvPr>
          <p:cNvCxnSpPr>
            <a:cxnSpLocks/>
          </p:cNvCxnSpPr>
          <p:nvPr/>
        </p:nvCxnSpPr>
        <p:spPr>
          <a:xfrm flipV="1">
            <a:off x="9673389" y="3807048"/>
            <a:ext cx="0" cy="456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63EC916-755F-4C97-B603-7D09DD267EE2}"/>
              </a:ext>
            </a:extLst>
          </p:cNvPr>
          <p:cNvCxnSpPr>
            <a:cxnSpLocks/>
          </p:cNvCxnSpPr>
          <p:nvPr/>
        </p:nvCxnSpPr>
        <p:spPr>
          <a:xfrm flipV="1">
            <a:off x="10692063" y="3807048"/>
            <a:ext cx="0" cy="456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8099764-AC16-404B-BA3C-0B3FE9DD1900}"/>
              </a:ext>
            </a:extLst>
          </p:cNvPr>
          <p:cNvCxnSpPr>
            <a:cxnSpLocks/>
          </p:cNvCxnSpPr>
          <p:nvPr/>
        </p:nvCxnSpPr>
        <p:spPr>
          <a:xfrm flipV="1">
            <a:off x="11701110" y="3807048"/>
            <a:ext cx="0" cy="456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E428AEE-94D7-45B8-AD4D-C7D7AC8B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18</a:t>
            </a:fld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ECECBC-50EE-4516-9864-14C8EFB0BB7D}"/>
              </a:ext>
            </a:extLst>
          </p:cNvPr>
          <p:cNvCxnSpPr/>
          <p:nvPr/>
        </p:nvCxnSpPr>
        <p:spPr>
          <a:xfrm>
            <a:off x="2314876" y="4600876"/>
            <a:ext cx="7603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735CC4-1A28-45AD-AE09-EB8C2D9D6D5F}"/>
              </a:ext>
            </a:extLst>
          </p:cNvPr>
          <p:cNvCxnSpPr/>
          <p:nvPr/>
        </p:nvCxnSpPr>
        <p:spPr>
          <a:xfrm flipV="1">
            <a:off x="2666198" y="4870384"/>
            <a:ext cx="0" cy="519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52251FBF-CBF6-4619-B801-223A88E73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7"/>
          <a:stretch/>
        </p:blipFill>
        <p:spPr>
          <a:xfrm>
            <a:off x="5413903" y="4192153"/>
            <a:ext cx="4010339" cy="25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CDB1E-C4E8-4897-85E5-728D5D03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3A21FCF-FDF4-42AD-BACF-902A20C38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821087"/>
              </p:ext>
            </p:extLst>
          </p:nvPr>
        </p:nvGraphicFramePr>
        <p:xfrm>
          <a:off x="3877778" y="2064846"/>
          <a:ext cx="4436444" cy="1325564"/>
        </p:xfrm>
        <a:graphic>
          <a:graphicData uri="http://schemas.openxmlformats.org/drawingml/2006/table">
            <a:tbl>
              <a:tblPr/>
              <a:tblGrid>
                <a:gridCol w="2218222">
                  <a:extLst>
                    <a:ext uri="{9D8B030D-6E8A-4147-A177-3AD203B41FA5}">
                      <a16:colId xmlns:a16="http://schemas.microsoft.com/office/drawing/2014/main" val="2645192838"/>
                    </a:ext>
                  </a:extLst>
                </a:gridCol>
                <a:gridCol w="2218222">
                  <a:extLst>
                    <a:ext uri="{9D8B030D-6E8A-4147-A177-3AD203B41FA5}">
                      <a16:colId xmlns:a16="http://schemas.microsoft.com/office/drawing/2014/main" val="3698643422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Input Audio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80461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Transcription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6396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4060DC0-8931-47B7-B840-101A7C40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516" y="3460419"/>
            <a:ext cx="43330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Mozart Sonata K. 331, 3rd movement 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4562AE4C-A2DD-47F1-BE83-049C3F137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979621"/>
              </p:ext>
            </p:extLst>
          </p:nvPr>
        </p:nvGraphicFramePr>
        <p:xfrm>
          <a:off x="3877778" y="4438742"/>
          <a:ext cx="4436444" cy="1325564"/>
        </p:xfrm>
        <a:graphic>
          <a:graphicData uri="http://schemas.openxmlformats.org/drawingml/2006/table">
            <a:tbl>
              <a:tblPr/>
              <a:tblGrid>
                <a:gridCol w="2218222">
                  <a:extLst>
                    <a:ext uri="{9D8B030D-6E8A-4147-A177-3AD203B41FA5}">
                      <a16:colId xmlns:a16="http://schemas.microsoft.com/office/drawing/2014/main" val="2645192838"/>
                    </a:ext>
                  </a:extLst>
                </a:gridCol>
                <a:gridCol w="2218222">
                  <a:extLst>
                    <a:ext uri="{9D8B030D-6E8A-4147-A177-3AD203B41FA5}">
                      <a16:colId xmlns:a16="http://schemas.microsoft.com/office/drawing/2014/main" val="3698643422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Input Audio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80461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Transcription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63967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F3A2E09-C122-4942-BEFC-109724E4B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79" y="5960383"/>
            <a:ext cx="35534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zh-CN" b="1" dirty="0"/>
              <a:t>Chopin Etude Op. 25 No. 3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moz331-ground">
            <a:hlinkClick r:id="" action="ppaction://media"/>
            <a:extLst>
              <a:ext uri="{FF2B5EF4-FFF2-40B4-BE49-F238E27FC236}">
                <a16:creationId xmlns:a16="http://schemas.microsoft.com/office/drawing/2014/main" id="{4CE6285E-E0B8-4FA3-A65B-4FE954410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0094" y="2181649"/>
            <a:ext cx="487362" cy="487362"/>
          </a:xfrm>
          <a:prstGeom prst="rect">
            <a:avLst/>
          </a:prstGeom>
        </p:spPr>
      </p:pic>
      <p:pic>
        <p:nvPicPr>
          <p:cNvPr id="10" name="moz331-ours">
            <a:hlinkClick r:id="" action="ppaction://media"/>
            <a:extLst>
              <a:ext uri="{FF2B5EF4-FFF2-40B4-BE49-F238E27FC236}">
                <a16:creationId xmlns:a16="http://schemas.microsoft.com/office/drawing/2014/main" id="{7E6AF0E3-8144-4CF8-A220-FBE5286ACA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0094" y="2844407"/>
            <a:ext cx="487363" cy="487363"/>
          </a:xfrm>
          <a:prstGeom prst="rect">
            <a:avLst/>
          </a:prstGeom>
        </p:spPr>
      </p:pic>
      <p:pic>
        <p:nvPicPr>
          <p:cNvPr id="11" name="chop25-3-ground">
            <a:hlinkClick r:id="" action="ppaction://media"/>
            <a:extLst>
              <a:ext uri="{FF2B5EF4-FFF2-40B4-BE49-F238E27FC236}">
                <a16:creationId xmlns:a16="http://schemas.microsoft.com/office/drawing/2014/main" id="{67B685F2-DCFE-4200-AA37-FACA2CF05C9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0094" y="4541058"/>
            <a:ext cx="487362" cy="487362"/>
          </a:xfrm>
          <a:prstGeom prst="rect">
            <a:avLst/>
          </a:prstGeom>
        </p:spPr>
      </p:pic>
      <p:pic>
        <p:nvPicPr>
          <p:cNvPr id="12" name="chop25-3-ours">
            <a:hlinkClick r:id="" action="ppaction://media"/>
            <a:extLst>
              <a:ext uri="{FF2B5EF4-FFF2-40B4-BE49-F238E27FC236}">
                <a16:creationId xmlns:a16="http://schemas.microsoft.com/office/drawing/2014/main" id="{D0506BFA-6A87-4A1E-964C-9D7628F721F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0094" y="5160141"/>
            <a:ext cx="487363" cy="487363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433BE62-C77E-4E4E-9BB2-AD8183DA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3804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05262-B117-4FDA-A532-13A8D77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3A78-88B6-4E9E-9764-D204D6F7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Learning to record</a:t>
            </a:r>
          </a:p>
          <a:p>
            <a:endParaRPr lang="en-US" altLang="zh-CN" dirty="0"/>
          </a:p>
          <a:p>
            <a:r>
              <a:rPr lang="en-US" altLang="zh-CN" dirty="0"/>
              <a:t>Learning to compose</a:t>
            </a:r>
          </a:p>
          <a:p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86ADB9-746D-441D-9A21-CE2597F5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2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05262-B117-4FDA-A532-13A8D77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3A78-88B6-4E9E-9764-D204D6F7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Learning to record</a:t>
            </a:r>
          </a:p>
          <a:p>
            <a:endParaRPr lang="en-US" altLang="zh-CN" dirty="0"/>
          </a:p>
          <a:p>
            <a:r>
              <a:rPr lang="en-US" altLang="zh-CN" b="1" dirty="0"/>
              <a:t>Learning to compose</a:t>
            </a:r>
          </a:p>
          <a:p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73002F-21DA-4C5A-9A16-F5C305E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10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C0559E-09A5-485A-8B63-32C2DAED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85" y="929087"/>
            <a:ext cx="10456230" cy="3041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129EE8-9D7C-47AC-B81C-59A44424DFB7}"/>
              </a:ext>
            </a:extLst>
          </p:cNvPr>
          <p:cNvSpPr txBox="1"/>
          <p:nvPr/>
        </p:nvSpPr>
        <p:spPr>
          <a:xfrm>
            <a:off x="9958108" y="44083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ICLR 2019</a:t>
            </a:r>
            <a:endParaRPr lang="zh-CN" altLang="en-US" i="1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1DFC7B-A4CD-44A8-8A4A-1B979716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B5C7A3-2F33-4249-9945-35025295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https://web.stanford.edu/class/archive/cs/cs224n/cs224n.1194/slides/cs224n-2019-lecture14-transformers.pdf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5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354" y="4357999"/>
            <a:ext cx="4693956" cy="17340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79639" y="6273186"/>
            <a:ext cx="2120900" cy="164252"/>
            <a:chOff x="2159729" y="4704889"/>
            <a:chExt cx="1590675" cy="123189"/>
          </a:xfrm>
        </p:grpSpPr>
        <p:sp>
          <p:nvSpPr>
            <p:cNvPr id="4" name="object 4"/>
            <p:cNvSpPr/>
            <p:nvPr/>
          </p:nvSpPr>
          <p:spPr>
            <a:xfrm>
              <a:off x="2159729" y="4766375"/>
              <a:ext cx="1446530" cy="0"/>
            </a:xfrm>
            <a:custGeom>
              <a:avLst/>
              <a:gdLst/>
              <a:ahLst/>
              <a:cxnLst/>
              <a:rect l="l" t="t" r="r" b="b"/>
              <a:pathLst>
                <a:path w="1446529">
                  <a:moveTo>
                    <a:pt x="14461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1591" y="4704889"/>
              <a:ext cx="158250" cy="12297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342175" y="2024547"/>
            <a:ext cx="389467" cy="375920"/>
          </a:xfrm>
          <a:custGeom>
            <a:avLst/>
            <a:gdLst/>
            <a:ahLst/>
            <a:cxnLst/>
            <a:rect l="l" t="t" r="r" b="b"/>
            <a:pathLst>
              <a:path w="292100" h="281939">
                <a:moveTo>
                  <a:pt x="145835" y="281604"/>
                </a:moveTo>
                <a:lnTo>
                  <a:pt x="99740" y="274426"/>
                </a:lnTo>
                <a:lnTo>
                  <a:pt x="59707" y="254438"/>
                </a:lnTo>
                <a:lnTo>
                  <a:pt x="28137" y="223958"/>
                </a:lnTo>
                <a:lnTo>
                  <a:pt x="7434" y="185306"/>
                </a:lnTo>
                <a:lnTo>
                  <a:pt x="0" y="140802"/>
                </a:lnTo>
                <a:lnTo>
                  <a:pt x="7434" y="96298"/>
                </a:lnTo>
                <a:lnTo>
                  <a:pt x="28137" y="57646"/>
                </a:lnTo>
                <a:lnTo>
                  <a:pt x="59707" y="27166"/>
                </a:lnTo>
                <a:lnTo>
                  <a:pt x="99740" y="7178"/>
                </a:lnTo>
                <a:lnTo>
                  <a:pt x="145835" y="0"/>
                </a:lnTo>
                <a:lnTo>
                  <a:pt x="174419" y="2730"/>
                </a:lnTo>
                <a:lnTo>
                  <a:pt x="226744" y="23656"/>
                </a:lnTo>
                <a:lnTo>
                  <a:pt x="267168" y="62685"/>
                </a:lnTo>
                <a:lnTo>
                  <a:pt x="288842" y="113205"/>
                </a:lnTo>
                <a:lnTo>
                  <a:pt x="291670" y="140802"/>
                </a:lnTo>
                <a:lnTo>
                  <a:pt x="284236" y="185306"/>
                </a:lnTo>
                <a:lnTo>
                  <a:pt x="263533" y="223958"/>
                </a:lnTo>
                <a:lnTo>
                  <a:pt x="231963" y="254438"/>
                </a:lnTo>
                <a:lnTo>
                  <a:pt x="191930" y="274426"/>
                </a:lnTo>
                <a:lnTo>
                  <a:pt x="145835" y="281604"/>
                </a:lnTo>
                <a:close/>
              </a:path>
            </a:pathLst>
          </a:custGeom>
          <a:solidFill>
            <a:srgbClr val="D9439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347732" y="3769364"/>
            <a:ext cx="389467" cy="375920"/>
          </a:xfrm>
          <a:custGeom>
            <a:avLst/>
            <a:gdLst/>
            <a:ahLst/>
            <a:cxnLst/>
            <a:rect l="l" t="t" r="r" b="b"/>
            <a:pathLst>
              <a:path w="292100" h="281939">
                <a:moveTo>
                  <a:pt x="145835" y="281605"/>
                </a:moveTo>
                <a:lnTo>
                  <a:pt x="99740" y="274427"/>
                </a:lnTo>
                <a:lnTo>
                  <a:pt x="59706" y="254438"/>
                </a:lnTo>
                <a:lnTo>
                  <a:pt x="28137" y="223958"/>
                </a:lnTo>
                <a:lnTo>
                  <a:pt x="7434" y="185307"/>
                </a:lnTo>
                <a:lnTo>
                  <a:pt x="0" y="140802"/>
                </a:lnTo>
                <a:lnTo>
                  <a:pt x="7434" y="96298"/>
                </a:lnTo>
                <a:lnTo>
                  <a:pt x="28137" y="57646"/>
                </a:lnTo>
                <a:lnTo>
                  <a:pt x="59706" y="27166"/>
                </a:lnTo>
                <a:lnTo>
                  <a:pt x="99740" y="7178"/>
                </a:lnTo>
                <a:lnTo>
                  <a:pt x="145835" y="0"/>
                </a:lnTo>
                <a:lnTo>
                  <a:pt x="174419" y="2730"/>
                </a:lnTo>
                <a:lnTo>
                  <a:pt x="226744" y="23656"/>
                </a:lnTo>
                <a:lnTo>
                  <a:pt x="267168" y="62685"/>
                </a:lnTo>
                <a:lnTo>
                  <a:pt x="288842" y="113205"/>
                </a:lnTo>
                <a:lnTo>
                  <a:pt x="291670" y="140802"/>
                </a:lnTo>
                <a:lnTo>
                  <a:pt x="284235" y="185307"/>
                </a:lnTo>
                <a:lnTo>
                  <a:pt x="263532" y="223958"/>
                </a:lnTo>
                <a:lnTo>
                  <a:pt x="231963" y="254438"/>
                </a:lnTo>
                <a:lnTo>
                  <a:pt x="191930" y="274427"/>
                </a:lnTo>
                <a:lnTo>
                  <a:pt x="145835" y="281605"/>
                </a:lnTo>
                <a:close/>
              </a:path>
            </a:pathLst>
          </a:custGeom>
          <a:solidFill>
            <a:srgbClr val="6FC9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175483" y="2886726"/>
            <a:ext cx="734060" cy="424180"/>
          </a:xfrm>
          <a:custGeom>
            <a:avLst/>
            <a:gdLst/>
            <a:ahLst/>
            <a:cxnLst/>
            <a:rect l="l" t="t" r="r" b="b"/>
            <a:pathLst>
              <a:path w="550545" h="318135">
                <a:moveTo>
                  <a:pt x="550000" y="318104"/>
                </a:moveTo>
                <a:lnTo>
                  <a:pt x="0" y="318104"/>
                </a:lnTo>
                <a:lnTo>
                  <a:pt x="0" y="0"/>
                </a:lnTo>
                <a:lnTo>
                  <a:pt x="550000" y="0"/>
                </a:lnTo>
                <a:lnTo>
                  <a:pt x="550000" y="318104"/>
                </a:lnTo>
                <a:close/>
              </a:path>
            </a:pathLst>
          </a:custGeom>
          <a:solidFill>
            <a:srgbClr val="DD4F7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447935" y="2932679"/>
            <a:ext cx="188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endParaRPr sz="1867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6804" y="2046460"/>
            <a:ext cx="2844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47" dirty="0">
                <a:solidFill>
                  <a:srgbClr val="FFFFFF"/>
                </a:solidFill>
                <a:latin typeface="Gill Sans MT"/>
                <a:cs typeface="Gill Sans MT"/>
              </a:rPr>
              <a:t>h</a:t>
            </a:r>
            <a:r>
              <a:rPr spc="69" baseline="-33950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endParaRPr baseline="-3395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6228" y="3800838"/>
            <a:ext cx="182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52" dirty="0">
                <a:solidFill>
                  <a:srgbClr val="FFFFFF"/>
                </a:solidFill>
                <a:latin typeface="Gill Sans MT"/>
                <a:cs typeface="Gill Sans MT"/>
              </a:rPr>
              <a:t>X</a:t>
            </a:r>
            <a:endParaRPr sz="1867" dirty="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3162" y="4276514"/>
            <a:ext cx="516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3"/>
              </a:lnSpc>
            </a:pPr>
            <a:r>
              <a:rPr sz="1200" spc="7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2711" y="2126176"/>
            <a:ext cx="2990427" cy="1976120"/>
            <a:chOff x="2897033" y="1594632"/>
            <a:chExt cx="2242820" cy="14820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5622" y="2501156"/>
              <a:ext cx="81981" cy="31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5622" y="1845271"/>
              <a:ext cx="81981" cy="3157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06558" y="2024199"/>
              <a:ext cx="1017269" cy="306070"/>
            </a:xfrm>
            <a:custGeom>
              <a:avLst/>
              <a:gdLst/>
              <a:ahLst/>
              <a:cxnLst/>
              <a:rect l="l" t="t" r="r" b="b"/>
              <a:pathLst>
                <a:path w="1017270" h="306069">
                  <a:moveTo>
                    <a:pt x="779342" y="297763"/>
                  </a:moveTo>
                  <a:lnTo>
                    <a:pt x="1016909" y="297763"/>
                  </a:lnTo>
                  <a:lnTo>
                    <a:pt x="1016909" y="0"/>
                  </a:lnTo>
                  <a:lnTo>
                    <a:pt x="0" y="0"/>
                  </a:lnTo>
                  <a:lnTo>
                    <a:pt x="0" y="305811"/>
                  </a:lnTo>
                  <a:lnTo>
                    <a:pt x="60741" y="30581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7775" y="2289020"/>
              <a:ext cx="105500" cy="81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4190" y="1604157"/>
              <a:ext cx="1450340" cy="1431925"/>
            </a:xfrm>
            <a:custGeom>
              <a:avLst/>
              <a:gdLst/>
              <a:ahLst/>
              <a:cxnLst/>
              <a:rect l="l" t="t" r="r" b="b"/>
              <a:pathLst>
                <a:path w="1450339" h="1431925">
                  <a:moveTo>
                    <a:pt x="0" y="0"/>
                  </a:moveTo>
                  <a:lnTo>
                    <a:pt x="47858" y="1852"/>
                  </a:lnTo>
                  <a:lnTo>
                    <a:pt x="93766" y="7303"/>
                  </a:lnTo>
                  <a:lnTo>
                    <a:pt x="137807" y="16198"/>
                  </a:lnTo>
                  <a:lnTo>
                    <a:pt x="180067" y="28380"/>
                  </a:lnTo>
                  <a:lnTo>
                    <a:pt x="220630" y="43692"/>
                  </a:lnTo>
                  <a:lnTo>
                    <a:pt x="259582" y="61978"/>
                  </a:lnTo>
                  <a:lnTo>
                    <a:pt x="297006" y="83080"/>
                  </a:lnTo>
                  <a:lnTo>
                    <a:pt x="332988" y="106844"/>
                  </a:lnTo>
                  <a:lnTo>
                    <a:pt x="367613" y="133112"/>
                  </a:lnTo>
                  <a:lnTo>
                    <a:pt x="400966" y="161727"/>
                  </a:lnTo>
                  <a:lnTo>
                    <a:pt x="433131" y="192533"/>
                  </a:lnTo>
                  <a:lnTo>
                    <a:pt x="464193" y="225375"/>
                  </a:lnTo>
                  <a:lnTo>
                    <a:pt x="494237" y="260094"/>
                  </a:lnTo>
                  <a:lnTo>
                    <a:pt x="523349" y="296535"/>
                  </a:lnTo>
                  <a:lnTo>
                    <a:pt x="551611" y="334541"/>
                  </a:lnTo>
                  <a:lnTo>
                    <a:pt x="579111" y="373955"/>
                  </a:lnTo>
                  <a:lnTo>
                    <a:pt x="605931" y="414622"/>
                  </a:lnTo>
                  <a:lnTo>
                    <a:pt x="632158" y="456384"/>
                  </a:lnTo>
                  <a:lnTo>
                    <a:pt x="657876" y="499085"/>
                  </a:lnTo>
                  <a:lnTo>
                    <a:pt x="683170" y="542569"/>
                  </a:lnTo>
                  <a:lnTo>
                    <a:pt x="708124" y="586679"/>
                  </a:lnTo>
                  <a:lnTo>
                    <a:pt x="732824" y="631258"/>
                  </a:lnTo>
                  <a:lnTo>
                    <a:pt x="757354" y="676151"/>
                  </a:lnTo>
                  <a:lnTo>
                    <a:pt x="781799" y="721200"/>
                  </a:lnTo>
                  <a:lnTo>
                    <a:pt x="806245" y="766249"/>
                  </a:lnTo>
                  <a:lnTo>
                    <a:pt x="830775" y="811141"/>
                  </a:lnTo>
                  <a:lnTo>
                    <a:pt x="855475" y="855720"/>
                  </a:lnTo>
                  <a:lnTo>
                    <a:pt x="880429" y="899830"/>
                  </a:lnTo>
                  <a:lnTo>
                    <a:pt x="905723" y="943314"/>
                  </a:lnTo>
                  <a:lnTo>
                    <a:pt x="931441" y="986015"/>
                  </a:lnTo>
                  <a:lnTo>
                    <a:pt x="957668" y="1027777"/>
                  </a:lnTo>
                  <a:lnTo>
                    <a:pt x="984488" y="1068444"/>
                  </a:lnTo>
                  <a:lnTo>
                    <a:pt x="1011988" y="1107859"/>
                  </a:lnTo>
                  <a:lnTo>
                    <a:pt x="1040251" y="1145865"/>
                  </a:lnTo>
                  <a:lnTo>
                    <a:pt x="1069362" y="1182305"/>
                  </a:lnTo>
                  <a:lnTo>
                    <a:pt x="1099406" y="1217025"/>
                  </a:lnTo>
                  <a:lnTo>
                    <a:pt x="1136810" y="1256195"/>
                  </a:lnTo>
                  <a:lnTo>
                    <a:pt x="1175827" y="1292390"/>
                  </a:lnTo>
                  <a:lnTo>
                    <a:pt x="1216603" y="1325340"/>
                  </a:lnTo>
                  <a:lnTo>
                    <a:pt x="1259284" y="1354774"/>
                  </a:lnTo>
                  <a:lnTo>
                    <a:pt x="1304017" y="1380421"/>
                  </a:lnTo>
                  <a:lnTo>
                    <a:pt x="1363044" y="1406745"/>
                  </a:lnTo>
                  <a:lnTo>
                    <a:pt x="1425792" y="1426201"/>
                  </a:lnTo>
                  <a:lnTo>
                    <a:pt x="1442094" y="1429930"/>
                  </a:lnTo>
                  <a:lnTo>
                    <a:pt x="1449819" y="1431512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1488" y="2994822"/>
              <a:ext cx="108104" cy="81694"/>
            </a:xfrm>
            <a:prstGeom prst="rect">
              <a:avLst/>
            </a:prstGeom>
          </p:spPr>
        </p:pic>
      </p:grpSp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70924"/>
              </p:ext>
            </p:extLst>
          </p:nvPr>
        </p:nvGraphicFramePr>
        <p:xfrm>
          <a:off x="6900740" y="2085815"/>
          <a:ext cx="325120" cy="4194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3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D94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9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 marL="50799">
                        <a:spcBef>
                          <a:spcPts val="133"/>
                        </a:spcBef>
                      </a:pPr>
                      <a:r>
                        <a:rPr lang="en-US" altLang="zh-CN" sz="2800" spc="47" dirty="0" err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h</a:t>
                      </a:r>
                      <a:r>
                        <a:rPr lang="en-US" altLang="zh-CN" sz="2400" spc="69" baseline="-33950" dirty="0" err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t</a:t>
                      </a:r>
                      <a:endParaRPr lang="en-US" altLang="zh-CN" sz="2400" baseline="-33950" dirty="0">
                        <a:latin typeface="Gill Sans MT"/>
                        <a:cs typeface="Gill Sans MT"/>
                      </a:endParaRPr>
                    </a:p>
                    <a:p>
                      <a:pPr marL="52705">
                        <a:lnSpc>
                          <a:spcPts val="685"/>
                        </a:lnSpc>
                        <a:spcBef>
                          <a:spcPts val="1290"/>
                        </a:spcBef>
                      </a:pPr>
                      <a:endParaRPr sz="1600" dirty="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D94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D94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2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4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7478209" y="2668961"/>
            <a:ext cx="8644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Gill Sans MT"/>
                <a:cs typeface="Gill Sans MT"/>
              </a:rPr>
              <a:t>Note</a:t>
            </a:r>
            <a:r>
              <a:rPr sz="1867" spc="-140" dirty="0">
                <a:latin typeface="Gill Sans MT"/>
                <a:cs typeface="Gill Sans MT"/>
              </a:rPr>
              <a:t> </a:t>
            </a:r>
            <a:r>
              <a:rPr sz="1867" spc="53" dirty="0">
                <a:latin typeface="Gill Sans MT"/>
                <a:cs typeface="Gill Sans MT"/>
              </a:rPr>
              <a:t>on</a:t>
            </a:r>
            <a:endParaRPr sz="1867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8209" y="3870774"/>
            <a:ext cx="8983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Gill Sans MT"/>
                <a:cs typeface="Gill Sans MT"/>
              </a:rPr>
              <a:t>Note</a:t>
            </a:r>
            <a:r>
              <a:rPr sz="1867" spc="-133" dirty="0">
                <a:latin typeface="Gill Sans MT"/>
                <a:cs typeface="Gill Sans MT"/>
              </a:rPr>
              <a:t> </a:t>
            </a:r>
            <a:r>
              <a:rPr sz="1867" spc="120" dirty="0">
                <a:latin typeface="Gill Sans MT"/>
                <a:cs typeface="Gill Sans MT"/>
              </a:rPr>
              <a:t>off</a:t>
            </a:r>
            <a:endParaRPr sz="1867" dirty="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89301" y="4900901"/>
            <a:ext cx="1564640" cy="11866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5831">
              <a:spcBef>
                <a:spcPts val="133"/>
              </a:spcBef>
            </a:pPr>
            <a:r>
              <a:rPr sz="1867" spc="-13" dirty="0">
                <a:latin typeface="Gill Sans MT"/>
                <a:cs typeface="Gill Sans MT"/>
              </a:rPr>
              <a:t>Note</a:t>
            </a:r>
            <a:r>
              <a:rPr sz="1867" spc="-120" dirty="0">
                <a:latin typeface="Gill Sans MT"/>
                <a:cs typeface="Gill Sans MT"/>
              </a:rPr>
              <a:t> </a:t>
            </a:r>
            <a:r>
              <a:rPr sz="1867" spc="53" dirty="0">
                <a:latin typeface="Gill Sans MT"/>
                <a:cs typeface="Gill Sans MT"/>
              </a:rPr>
              <a:t>Velocity</a:t>
            </a:r>
            <a:endParaRPr sz="1867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2133" dirty="0">
              <a:latin typeface="Gill Sans MT"/>
              <a:cs typeface="Gill Sans MT"/>
            </a:endParaRPr>
          </a:p>
          <a:p>
            <a:pPr>
              <a:spcBef>
                <a:spcPts val="33"/>
              </a:spcBef>
            </a:pPr>
            <a:endParaRPr sz="1733" dirty="0">
              <a:latin typeface="Gill Sans MT"/>
              <a:cs typeface="Gill Sans MT"/>
            </a:endParaRPr>
          </a:p>
          <a:p>
            <a:pPr marL="16933"/>
            <a:r>
              <a:rPr sz="1867" spc="93" dirty="0">
                <a:latin typeface="Gill Sans MT"/>
                <a:cs typeface="Gill Sans MT"/>
              </a:rPr>
              <a:t>Advance</a:t>
            </a:r>
            <a:r>
              <a:rPr sz="1867" spc="-120" dirty="0">
                <a:latin typeface="Gill Sans MT"/>
                <a:cs typeface="Gill Sans MT"/>
              </a:rPr>
              <a:t> </a:t>
            </a:r>
            <a:r>
              <a:rPr sz="1867" spc="80" dirty="0">
                <a:latin typeface="Gill Sans MT"/>
                <a:cs typeface="Gill Sans MT"/>
              </a:rPr>
              <a:t>clock</a:t>
            </a:r>
            <a:endParaRPr sz="1867" dirty="0">
              <a:latin typeface="Gill Sans MT"/>
              <a:cs typeface="Gill Sans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03447" y="4351648"/>
            <a:ext cx="234527" cy="1737360"/>
            <a:chOff x="3302585" y="3263736"/>
            <a:chExt cx="175895" cy="1303020"/>
          </a:xfrm>
        </p:grpSpPr>
        <p:sp>
          <p:nvSpPr>
            <p:cNvPr id="25" name="object 25"/>
            <p:cNvSpPr/>
            <p:nvPr/>
          </p:nvSpPr>
          <p:spPr>
            <a:xfrm>
              <a:off x="3307348" y="3268499"/>
              <a:ext cx="166370" cy="1293495"/>
            </a:xfrm>
            <a:custGeom>
              <a:avLst/>
              <a:gdLst/>
              <a:ahLst/>
              <a:cxnLst/>
              <a:rect l="l" t="t" r="r" b="b"/>
              <a:pathLst>
                <a:path w="166370" h="1293495">
                  <a:moveTo>
                    <a:pt x="165899" y="1293299"/>
                  </a:moveTo>
                  <a:lnTo>
                    <a:pt x="0" y="1293299"/>
                  </a:lnTo>
                  <a:lnTo>
                    <a:pt x="0" y="0"/>
                  </a:lnTo>
                  <a:lnTo>
                    <a:pt x="165899" y="0"/>
                  </a:lnTo>
                  <a:lnTo>
                    <a:pt x="165899" y="1293299"/>
                  </a:lnTo>
                  <a:close/>
                </a:path>
              </a:pathLst>
            </a:custGeom>
            <a:solidFill>
              <a:srgbClr val="6FC9C6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307348" y="3268499"/>
              <a:ext cx="166370" cy="1293495"/>
            </a:xfrm>
            <a:custGeom>
              <a:avLst/>
              <a:gdLst/>
              <a:ahLst/>
              <a:cxnLst/>
              <a:rect l="l" t="t" r="r" b="b"/>
              <a:pathLst>
                <a:path w="166370" h="1293495">
                  <a:moveTo>
                    <a:pt x="0" y="0"/>
                  </a:moveTo>
                  <a:lnTo>
                    <a:pt x="165899" y="0"/>
                  </a:lnTo>
                  <a:lnTo>
                    <a:pt x="165899" y="1293299"/>
                  </a:lnTo>
                  <a:lnTo>
                    <a:pt x="0" y="1293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367563" y="1276272"/>
            <a:ext cx="749554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553"/>
              </a:spcBef>
            </a:pPr>
            <a:r>
              <a:rPr sz="3200" spc="-7" dirty="0"/>
              <a:t>Prior work </a:t>
            </a:r>
            <a:r>
              <a:rPr sz="3200" spc="173" dirty="0">
                <a:latin typeface="Calibri"/>
                <a:cs typeface="Calibri"/>
              </a:rPr>
              <a:t>Performance </a:t>
            </a:r>
            <a:r>
              <a:rPr sz="3200" spc="220" dirty="0">
                <a:latin typeface="Calibri"/>
                <a:cs typeface="Calibri"/>
              </a:rPr>
              <a:t>RNN </a:t>
            </a:r>
            <a:r>
              <a:rPr sz="1600" spc="53" dirty="0">
                <a:latin typeface="Calibri"/>
                <a:cs typeface="Calibri"/>
              </a:rPr>
              <a:t>(Simon </a:t>
            </a:r>
            <a:r>
              <a:rPr sz="1600" spc="80" dirty="0">
                <a:latin typeface="Calibri"/>
                <a:cs typeface="Calibri"/>
              </a:rPr>
              <a:t>&amp; </a:t>
            </a:r>
            <a:r>
              <a:rPr sz="1600" spc="53" dirty="0">
                <a:latin typeface="Calibri"/>
                <a:cs typeface="Calibri"/>
              </a:rPr>
              <a:t>Oore,</a:t>
            </a:r>
            <a:r>
              <a:rPr sz="1600" spc="-187" dirty="0">
                <a:latin typeface="Calibri"/>
                <a:cs typeface="Calibri"/>
              </a:rPr>
              <a:t> </a:t>
            </a:r>
            <a:r>
              <a:rPr sz="1600" spc="53" dirty="0">
                <a:latin typeface="Calibri"/>
                <a:cs typeface="Calibri"/>
              </a:rPr>
              <a:t>2016)</a:t>
            </a:r>
            <a:r>
              <a:rPr sz="1600" spc="60" dirty="0">
                <a:solidFill>
                  <a:srgbClr val="3C78D8"/>
                </a:solidFill>
                <a:latin typeface="Calibri"/>
                <a:cs typeface="Calibri"/>
              </a:rPr>
              <a:t> </a:t>
            </a:r>
            <a:r>
              <a:rPr spc="73" dirty="0">
                <a:latin typeface="Calibri"/>
                <a:cs typeface="Calibri"/>
              </a:rPr>
              <a:t> 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63480" y="2830800"/>
            <a:ext cx="842285" cy="49679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84A2A4E-3373-440C-93ED-17BE52BAA2C1}"/>
              </a:ext>
            </a:extLst>
          </p:cNvPr>
          <p:cNvSpPr txBox="1"/>
          <p:nvPr/>
        </p:nvSpPr>
        <p:spPr>
          <a:xfrm>
            <a:off x="9441993" y="264613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128 events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8D191F5-CD8D-402F-B1D1-4FBEA4BAAC6D}"/>
              </a:ext>
            </a:extLst>
          </p:cNvPr>
          <p:cNvSpPr txBox="1"/>
          <p:nvPr/>
        </p:nvSpPr>
        <p:spPr>
          <a:xfrm>
            <a:off x="9441993" y="386289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128 events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58FFAF6-4F96-4C01-8583-7B42FBDC2788}"/>
              </a:ext>
            </a:extLst>
          </p:cNvPr>
          <p:cNvSpPr txBox="1"/>
          <p:nvPr/>
        </p:nvSpPr>
        <p:spPr>
          <a:xfrm>
            <a:off x="9441993" y="489498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 events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8EF26E-3258-4711-BEEF-CA498FE75ED7}"/>
              </a:ext>
            </a:extLst>
          </p:cNvPr>
          <p:cNvSpPr txBox="1"/>
          <p:nvPr/>
        </p:nvSpPr>
        <p:spPr>
          <a:xfrm>
            <a:off x="9441419" y="574241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 events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CB50FE9-4722-4128-89AD-B012CA9B9B21}"/>
              </a:ext>
            </a:extLst>
          </p:cNvPr>
          <p:cNvSpPr txBox="1"/>
          <p:nvPr/>
        </p:nvSpPr>
        <p:spPr>
          <a:xfrm>
            <a:off x="6115333" y="639080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One-hot encoding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8DF131A9-B6D7-4FC1-8B76-AAAB41831BFA}"/>
              </a:ext>
            </a:extLst>
          </p:cNvPr>
          <p:cNvSpPr/>
          <p:nvPr/>
        </p:nvSpPr>
        <p:spPr>
          <a:xfrm>
            <a:off x="10886173" y="2645819"/>
            <a:ext cx="325120" cy="343684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8DC784D8-60BB-4B7D-AA52-2326D4D825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		Music </a:t>
            </a:r>
            <a:r>
              <a:rPr lang="en-US" altLang="zh-CN" spc="-7" dirty="0"/>
              <a:t>Language</a:t>
            </a:r>
            <a:r>
              <a:rPr lang="en-US" altLang="zh-CN" spc="-27" dirty="0"/>
              <a:t> </a:t>
            </a:r>
            <a:r>
              <a:rPr lang="en-US" altLang="zh-CN" dirty="0"/>
              <a:t>model:</a:t>
            </a:r>
            <a:endParaRPr lang="zh-CN" altLang="en-US" dirty="0"/>
          </a:p>
        </p:txBody>
      </p:sp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514D856C-3D30-4608-9BBA-473289C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78CDAC-5AA0-47B0-ACFC-58B4DE516FF9}"/>
              </a:ext>
            </a:extLst>
          </p:cNvPr>
          <p:cNvSpPr txBox="1"/>
          <p:nvPr/>
        </p:nvSpPr>
        <p:spPr>
          <a:xfrm>
            <a:off x="11211293" y="417333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388 dim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4" grpId="0" animBg="1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41396" y="4788605"/>
            <a:ext cx="4716472" cy="1420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04024" y="3261698"/>
            <a:ext cx="4791217" cy="1289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81601" y="1750625"/>
            <a:ext cx="4791217" cy="1289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8037" y="2839303"/>
            <a:ext cx="507999" cy="1930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6041" y="1622324"/>
            <a:ext cx="3574563" cy="10122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</a:pPr>
            <a:r>
              <a:rPr sz="2400" spc="147" dirty="0">
                <a:solidFill>
                  <a:srgbClr val="595959"/>
                </a:solidFill>
                <a:cs typeface="Calibri"/>
              </a:rPr>
              <a:t>Given </a:t>
            </a:r>
            <a:endParaRPr sz="2400" dirty="0">
              <a:cs typeface="Calibri"/>
            </a:endParaRPr>
          </a:p>
          <a:p>
            <a:pPr marL="33866">
              <a:spcBef>
                <a:spcPts val="2047"/>
              </a:spcBef>
              <a:tabLst>
                <a:tab pos="1837221" algn="l"/>
              </a:tabLst>
            </a:pPr>
            <a:r>
              <a:rPr sz="3600" spc="169" baseline="46296" dirty="0">
                <a:solidFill>
                  <a:srgbClr val="595959"/>
                </a:solidFill>
                <a:cs typeface="Calibri"/>
              </a:rPr>
              <a:t>motif	</a:t>
            </a:r>
            <a:r>
              <a:rPr sz="2400" spc="167" dirty="0">
                <a:solidFill>
                  <a:srgbClr val="595959"/>
                </a:solidFill>
                <a:cs typeface="Calibri"/>
              </a:rPr>
              <a:t>RNN-LSTM</a:t>
            </a:r>
            <a:endParaRPr sz="2400" dirty="0"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1672" y="3719072"/>
            <a:ext cx="182064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27" dirty="0">
                <a:solidFill>
                  <a:srgbClr val="595959"/>
                </a:solidFill>
                <a:cs typeface="Calibri"/>
              </a:rPr>
              <a:t>Transformer</a:t>
            </a:r>
            <a:endParaRPr sz="2400" dirty="0"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6311" y="5141711"/>
            <a:ext cx="1820649" cy="74960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107" dirty="0">
                <a:solidFill>
                  <a:srgbClr val="595959"/>
                </a:solidFill>
                <a:cs typeface="Calibri"/>
              </a:rPr>
              <a:t>Music  </a:t>
            </a:r>
            <a:r>
              <a:rPr sz="2400" spc="127" dirty="0">
                <a:solidFill>
                  <a:srgbClr val="595959"/>
                </a:solidFill>
                <a:cs typeface="Calibri"/>
              </a:rPr>
              <a:t>Transformer</a:t>
            </a:r>
            <a:endParaRPr sz="2400" dirty="0">
              <a:cs typeface="Calibri"/>
            </a:endParaRPr>
          </a:p>
        </p:txBody>
      </p:sp>
      <p:pic>
        <p:nvPicPr>
          <p:cNvPr id="10" name="motif">
            <a:hlinkClick r:id="" action="ppaction://media"/>
            <a:extLst>
              <a:ext uri="{FF2B5EF4-FFF2-40B4-BE49-F238E27FC236}">
                <a16:creationId xmlns:a16="http://schemas.microsoft.com/office/drawing/2014/main" id="{2DB0DF07-55B3-491C-94F1-87D5FFAB3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8674" y="2395175"/>
            <a:ext cx="487362" cy="487362"/>
          </a:xfrm>
          <a:prstGeom prst="rect">
            <a:avLst/>
          </a:prstGeom>
        </p:spPr>
      </p:pic>
      <p:pic>
        <p:nvPicPr>
          <p:cNvPr id="11" name="RNN">
            <a:hlinkClick r:id="" action="ppaction://media"/>
            <a:extLst>
              <a:ext uri="{FF2B5EF4-FFF2-40B4-BE49-F238E27FC236}">
                <a16:creationId xmlns:a16="http://schemas.microsoft.com/office/drawing/2014/main" id="{BC474F00-36B5-4F47-9995-C3AD161D7C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05934" y="2197490"/>
            <a:ext cx="487363" cy="487363"/>
          </a:xfrm>
          <a:prstGeom prst="rect">
            <a:avLst/>
          </a:prstGeom>
        </p:spPr>
      </p:pic>
      <p:pic>
        <p:nvPicPr>
          <p:cNvPr id="12" name="VanillaTF">
            <a:hlinkClick r:id="" action="ppaction://media"/>
            <a:extLst>
              <a:ext uri="{FF2B5EF4-FFF2-40B4-BE49-F238E27FC236}">
                <a16:creationId xmlns:a16="http://schemas.microsoft.com/office/drawing/2014/main" id="{69A798D1-AAA7-4A05-89D9-519D897BA18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05934" y="3719072"/>
            <a:ext cx="487363" cy="487362"/>
          </a:xfrm>
          <a:prstGeom prst="rect">
            <a:avLst/>
          </a:prstGeom>
        </p:spPr>
      </p:pic>
      <p:pic>
        <p:nvPicPr>
          <p:cNvPr id="13" name="musicTF">
            <a:hlinkClick r:id="" action="ppaction://media"/>
            <a:extLst>
              <a:ext uri="{FF2B5EF4-FFF2-40B4-BE49-F238E27FC236}">
                <a16:creationId xmlns:a16="http://schemas.microsoft.com/office/drawing/2014/main" id="{D70D90BB-22BF-4EFA-8C83-058CF145893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05934" y="5272833"/>
            <a:ext cx="487363" cy="487362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88B02084-7666-4F26-AE1E-FB919397F4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160" dirty="0">
                <a:cs typeface="Calibri"/>
              </a:rPr>
              <a:t>Continuations to given </a:t>
            </a:r>
            <a:r>
              <a:rPr lang="en-US" altLang="zh-CN" spc="120" dirty="0">
                <a:cs typeface="Calibri"/>
              </a:rPr>
              <a:t>initial</a:t>
            </a:r>
            <a:r>
              <a:rPr lang="en-US" altLang="zh-CN" spc="-147" dirty="0">
                <a:cs typeface="Calibri"/>
              </a:rPr>
              <a:t> </a:t>
            </a:r>
            <a:r>
              <a:rPr lang="en-US" altLang="zh-CN" spc="160" dirty="0">
                <a:cs typeface="Calibri"/>
              </a:rPr>
              <a:t>motif(</a:t>
            </a:r>
            <a:r>
              <a:rPr lang="zh-CN" altLang="en-US" spc="160" dirty="0">
                <a:cs typeface="Calibri"/>
              </a:rPr>
              <a:t>主题</a:t>
            </a:r>
            <a:r>
              <a:rPr lang="en-US" altLang="zh-CN" spc="160" dirty="0">
                <a:cs typeface="Calibri"/>
              </a:rPr>
              <a:t>)</a:t>
            </a:r>
            <a:endParaRPr lang="zh-CN" altLang="en-US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B1EF5EAA-A48E-4AA7-94D8-76B9754B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15601" y="2032001"/>
            <a:ext cx="11618807" cy="3145367"/>
            <a:chOff x="311700" y="1524000"/>
            <a:chExt cx="8714105" cy="2359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1529974"/>
              <a:ext cx="8714027" cy="2330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05622" y="1524012"/>
              <a:ext cx="7284084" cy="2359025"/>
            </a:xfrm>
            <a:custGeom>
              <a:avLst/>
              <a:gdLst/>
              <a:ahLst/>
              <a:cxnLst/>
              <a:rect l="l" t="t" r="r" b="b"/>
              <a:pathLst>
                <a:path w="7284084" h="2359025">
                  <a:moveTo>
                    <a:pt x="1113599" y="5969"/>
                  </a:moveTo>
                  <a:lnTo>
                    <a:pt x="0" y="5969"/>
                  </a:lnTo>
                  <a:lnTo>
                    <a:pt x="0" y="2336673"/>
                  </a:lnTo>
                  <a:lnTo>
                    <a:pt x="1113599" y="2336673"/>
                  </a:lnTo>
                  <a:lnTo>
                    <a:pt x="1113599" y="5969"/>
                  </a:lnTo>
                  <a:close/>
                </a:path>
                <a:path w="7284084" h="2359025">
                  <a:moveTo>
                    <a:pt x="2719743" y="12"/>
                  </a:moveTo>
                  <a:lnTo>
                    <a:pt x="1780146" y="12"/>
                  </a:lnTo>
                  <a:lnTo>
                    <a:pt x="1780146" y="2358923"/>
                  </a:lnTo>
                  <a:lnTo>
                    <a:pt x="2719743" y="2358923"/>
                  </a:lnTo>
                  <a:lnTo>
                    <a:pt x="2719743" y="12"/>
                  </a:lnTo>
                  <a:close/>
                </a:path>
                <a:path w="7284084" h="2359025">
                  <a:moveTo>
                    <a:pt x="3946741" y="0"/>
                  </a:moveTo>
                  <a:lnTo>
                    <a:pt x="3130143" y="0"/>
                  </a:lnTo>
                  <a:lnTo>
                    <a:pt x="3130143" y="2358898"/>
                  </a:lnTo>
                  <a:lnTo>
                    <a:pt x="3946741" y="2358898"/>
                  </a:lnTo>
                  <a:lnTo>
                    <a:pt x="3946741" y="0"/>
                  </a:lnTo>
                  <a:close/>
                </a:path>
                <a:path w="7284084" h="2359025">
                  <a:moveTo>
                    <a:pt x="7283615" y="0"/>
                  </a:moveTo>
                  <a:lnTo>
                    <a:pt x="5305120" y="0"/>
                  </a:lnTo>
                  <a:lnTo>
                    <a:pt x="5305120" y="2358898"/>
                  </a:lnTo>
                  <a:lnTo>
                    <a:pt x="7283615" y="2358898"/>
                  </a:lnTo>
                  <a:lnTo>
                    <a:pt x="7283615" y="0"/>
                  </a:lnTo>
                  <a:close/>
                </a:path>
              </a:pathLst>
            </a:custGeom>
            <a:solidFill>
              <a:srgbClr val="000000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358384D6-21E4-49BB-BC03-CDE9F2B0C0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13" dirty="0"/>
              <a:t>Self-Similarity </a:t>
            </a:r>
            <a:r>
              <a:rPr lang="en-US" altLang="zh-CN" spc="-7" dirty="0"/>
              <a:t>in</a:t>
            </a:r>
            <a:r>
              <a:rPr lang="en-US" altLang="zh-CN" spc="-113" dirty="0"/>
              <a:t> </a:t>
            </a:r>
            <a:r>
              <a:rPr lang="en-US" altLang="zh-CN" dirty="0"/>
              <a:t>Music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0B74A7-5D2E-40B5-AC12-CBCAF9DD01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9C5E9F9F-5D4E-4C3C-8397-7A3E56265DD4}"/>
              </a:ext>
            </a:extLst>
          </p:cNvPr>
          <p:cNvSpPr/>
          <p:nvPr/>
        </p:nvSpPr>
        <p:spPr>
          <a:xfrm rot="5400000">
            <a:off x="2705862" y="4671111"/>
            <a:ext cx="319325" cy="1449393"/>
          </a:xfrm>
          <a:prstGeom prst="rightBrace">
            <a:avLst>
              <a:gd name="adj1" fmla="val 8333"/>
              <a:gd name="adj2" fmla="val 535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EBEE2DB1-4A61-4320-BE25-D6DA5D696F8B}"/>
              </a:ext>
            </a:extLst>
          </p:cNvPr>
          <p:cNvSpPr/>
          <p:nvPr/>
        </p:nvSpPr>
        <p:spPr>
          <a:xfrm rot="5400000">
            <a:off x="4981436" y="4800250"/>
            <a:ext cx="319326" cy="1191116"/>
          </a:xfrm>
          <a:prstGeom prst="rightBrace">
            <a:avLst>
              <a:gd name="adj1" fmla="val 8333"/>
              <a:gd name="adj2" fmla="val 535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18347102-CACE-418E-8B27-8A518353BA80}"/>
              </a:ext>
            </a:extLst>
          </p:cNvPr>
          <p:cNvSpPr/>
          <p:nvPr/>
        </p:nvSpPr>
        <p:spPr>
          <a:xfrm rot="5400000">
            <a:off x="6679492" y="4871637"/>
            <a:ext cx="319326" cy="1048342"/>
          </a:xfrm>
          <a:prstGeom prst="rightBrace">
            <a:avLst>
              <a:gd name="adj1" fmla="val 8333"/>
              <a:gd name="adj2" fmla="val 535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50061702-F718-4691-BE76-7788980A76A4}"/>
              </a:ext>
            </a:extLst>
          </p:cNvPr>
          <p:cNvSpPr/>
          <p:nvPr/>
        </p:nvSpPr>
        <p:spPr>
          <a:xfrm rot="5400000">
            <a:off x="10395559" y="4098087"/>
            <a:ext cx="319325" cy="2595439"/>
          </a:xfrm>
          <a:prstGeom prst="rightBrace">
            <a:avLst>
              <a:gd name="adj1" fmla="val 8333"/>
              <a:gd name="adj2" fmla="val 535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5C6F73-EDF8-4A56-86AF-3DE5E3D892ED}"/>
              </a:ext>
            </a:extLst>
          </p:cNvPr>
          <p:cNvSpPr txBox="1"/>
          <p:nvPr/>
        </p:nvSpPr>
        <p:spPr>
          <a:xfrm>
            <a:off x="4171434" y="608840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Motifs repetitions with gaps in between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tifs_visualization">
            <a:hlinkClick r:id="" action="ppaction://media"/>
            <a:extLst>
              <a:ext uri="{FF2B5EF4-FFF2-40B4-BE49-F238E27FC236}">
                <a16:creationId xmlns:a16="http://schemas.microsoft.com/office/drawing/2014/main" id="{DFB182C6-E245-43BD-B538-9376AF7E2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967" y="1994552"/>
            <a:ext cx="11396873" cy="321279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9870D27-B6AD-44B7-83A3-D43FAC579D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200" dirty="0">
                <a:cs typeface="Calibri"/>
              </a:rPr>
              <a:t>Sample from </a:t>
            </a:r>
            <a:r>
              <a:rPr lang="en-US" altLang="zh-CN" spc="193" dirty="0">
                <a:cs typeface="Calibri"/>
              </a:rPr>
              <a:t>Music</a:t>
            </a:r>
            <a:r>
              <a:rPr lang="en-US" altLang="zh-CN" spc="-152" dirty="0">
                <a:cs typeface="Calibri"/>
              </a:rPr>
              <a:t> </a:t>
            </a:r>
            <a:r>
              <a:rPr lang="en-US" altLang="zh-CN" spc="187" dirty="0">
                <a:cs typeface="Calibri"/>
              </a:rPr>
              <a:t>Transformer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85C468-85DD-4D99-86CC-CA3B4F1CA2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3D3375-383F-4E58-89D0-0F1F672D00CC}"/>
              </a:ext>
            </a:extLst>
          </p:cNvPr>
          <p:cNvSpPr txBox="1"/>
          <p:nvPr/>
        </p:nvSpPr>
        <p:spPr>
          <a:xfrm>
            <a:off x="3411038" y="5511206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Different </a:t>
            </a:r>
            <a:r>
              <a:rPr lang="en-US" altLang="zh-CN" b="1" dirty="0">
                <a:solidFill>
                  <a:schemeClr val="accent6"/>
                </a:solidFill>
              </a:rPr>
              <a:t>c</a:t>
            </a:r>
            <a:r>
              <a:rPr lang="en-US" altLang="zh-CN" b="1" dirty="0">
                <a:solidFill>
                  <a:schemeClr val="accent4"/>
                </a:solidFill>
              </a:rPr>
              <a:t>o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altLang="zh-CN" b="1" dirty="0">
                <a:solidFill>
                  <a:srgbClr val="7030A0"/>
                </a:solidFill>
              </a:rPr>
              <a:t>r</a:t>
            </a:r>
            <a:r>
              <a:rPr lang="en-US" altLang="zh-CN" dirty="0"/>
              <a:t> refers to different attention heads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665" y="943723"/>
            <a:ext cx="716086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Attention: </a:t>
            </a:r>
            <a:r>
              <a:rPr dirty="0"/>
              <a:t>a </a:t>
            </a:r>
            <a:r>
              <a:rPr spc="-7" dirty="0"/>
              <a:t>weighted</a:t>
            </a:r>
            <a:r>
              <a:rPr spc="-120" dirty="0"/>
              <a:t> </a:t>
            </a:r>
            <a:r>
              <a:rPr spc="-7" dirty="0"/>
              <a:t>average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93114" y="2856084"/>
            <a:ext cx="3987898" cy="2166866"/>
            <a:chOff x="3444837" y="2142062"/>
            <a:chExt cx="2990924" cy="1625149"/>
          </a:xfrm>
        </p:grpSpPr>
        <p:sp>
          <p:nvSpPr>
            <p:cNvPr id="6" name="object 6"/>
            <p:cNvSpPr/>
            <p:nvPr/>
          </p:nvSpPr>
          <p:spPr>
            <a:xfrm>
              <a:off x="6207514" y="2240043"/>
              <a:ext cx="137795" cy="91440"/>
            </a:xfrm>
            <a:custGeom>
              <a:avLst/>
              <a:gdLst/>
              <a:ahLst/>
              <a:cxnLst/>
              <a:rect l="l" t="t" r="r" b="b"/>
              <a:pathLst>
                <a:path w="137795" h="91439">
                  <a:moveTo>
                    <a:pt x="25715" y="90826"/>
                  </a:moveTo>
                  <a:lnTo>
                    <a:pt x="0" y="0"/>
                  </a:lnTo>
                  <a:lnTo>
                    <a:pt x="137629" y="10086"/>
                  </a:lnTo>
                  <a:lnTo>
                    <a:pt x="25715" y="9082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207514" y="2240043"/>
              <a:ext cx="137795" cy="91440"/>
            </a:xfrm>
            <a:custGeom>
              <a:avLst/>
              <a:gdLst/>
              <a:ahLst/>
              <a:cxnLst/>
              <a:rect l="l" t="t" r="r" b="b"/>
              <a:pathLst>
                <a:path w="137795" h="91439">
                  <a:moveTo>
                    <a:pt x="25715" y="90826"/>
                  </a:moveTo>
                  <a:lnTo>
                    <a:pt x="137629" y="10086"/>
                  </a:lnTo>
                  <a:lnTo>
                    <a:pt x="0" y="0"/>
                  </a:lnTo>
                  <a:lnTo>
                    <a:pt x="25715" y="90826"/>
                  </a:lnTo>
                  <a:close/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4837" y="3665887"/>
              <a:ext cx="101024" cy="101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7324" y="3665887"/>
              <a:ext cx="101024" cy="101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9799" y="3665887"/>
              <a:ext cx="101024" cy="101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2275" y="3665887"/>
              <a:ext cx="101024" cy="1013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4737" y="3665887"/>
              <a:ext cx="101024" cy="1013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4837" y="2142062"/>
              <a:ext cx="101024" cy="101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7324" y="2142062"/>
              <a:ext cx="101024" cy="101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9799" y="2142062"/>
              <a:ext cx="101024" cy="101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2275" y="2142062"/>
              <a:ext cx="101024" cy="1013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39500" y="214682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49" y="91799"/>
                  </a:moveTo>
                  <a:lnTo>
                    <a:pt x="27941" y="88192"/>
                  </a:lnTo>
                  <a:lnTo>
                    <a:pt x="13399" y="78356"/>
                  </a:lnTo>
                  <a:lnTo>
                    <a:pt x="3595" y="63766"/>
                  </a:lnTo>
                  <a:lnTo>
                    <a:pt x="0" y="45899"/>
                  </a:lnTo>
                  <a:lnTo>
                    <a:pt x="3595" y="28033"/>
                  </a:lnTo>
                  <a:lnTo>
                    <a:pt x="13399" y="13443"/>
                  </a:lnTo>
                  <a:lnTo>
                    <a:pt x="27941" y="3607"/>
                  </a:lnTo>
                  <a:lnTo>
                    <a:pt x="45749" y="0"/>
                  </a:lnTo>
                  <a:lnTo>
                    <a:pt x="54716" y="890"/>
                  </a:lnTo>
                  <a:lnTo>
                    <a:pt x="88017" y="28334"/>
                  </a:lnTo>
                  <a:lnTo>
                    <a:pt x="91499" y="45899"/>
                  </a:lnTo>
                  <a:lnTo>
                    <a:pt x="87904" y="63766"/>
                  </a:lnTo>
                  <a:lnTo>
                    <a:pt x="78100" y="78356"/>
                  </a:lnTo>
                  <a:lnTo>
                    <a:pt x="63558" y="88192"/>
                  </a:lnTo>
                  <a:lnTo>
                    <a:pt x="45749" y="91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339500" y="214682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45899"/>
                  </a:moveTo>
                  <a:lnTo>
                    <a:pt x="3595" y="28033"/>
                  </a:lnTo>
                  <a:lnTo>
                    <a:pt x="13399" y="13443"/>
                  </a:lnTo>
                  <a:lnTo>
                    <a:pt x="27941" y="3607"/>
                  </a:lnTo>
                  <a:lnTo>
                    <a:pt x="45749" y="0"/>
                  </a:lnTo>
                  <a:lnTo>
                    <a:pt x="83813" y="20434"/>
                  </a:lnTo>
                  <a:lnTo>
                    <a:pt x="91499" y="45899"/>
                  </a:lnTo>
                  <a:lnTo>
                    <a:pt x="87904" y="63766"/>
                  </a:lnTo>
                  <a:lnTo>
                    <a:pt x="78100" y="78356"/>
                  </a:lnTo>
                  <a:lnTo>
                    <a:pt x="63558" y="88192"/>
                  </a:lnTo>
                  <a:lnTo>
                    <a:pt x="45749" y="91799"/>
                  </a:lnTo>
                  <a:lnTo>
                    <a:pt x="27941" y="88192"/>
                  </a:lnTo>
                  <a:lnTo>
                    <a:pt x="13399" y="78356"/>
                  </a:lnTo>
                  <a:lnTo>
                    <a:pt x="3595" y="63766"/>
                  </a:lnTo>
                  <a:lnTo>
                    <a:pt x="0" y="45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4186" y="2239733"/>
              <a:ext cx="166517" cy="12024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95650" y="2314750"/>
              <a:ext cx="2736215" cy="1356360"/>
            </a:xfrm>
            <a:custGeom>
              <a:avLst/>
              <a:gdLst/>
              <a:ahLst/>
              <a:cxnLst/>
              <a:rect l="l" t="t" r="r" b="b"/>
              <a:pathLst>
                <a:path w="2736215" h="1356360">
                  <a:moveTo>
                    <a:pt x="0" y="1355774"/>
                  </a:moveTo>
                  <a:lnTo>
                    <a:pt x="2735976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6383" y="2242885"/>
              <a:ext cx="165723" cy="12844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18049" y="2333137"/>
              <a:ext cx="2024380" cy="1337945"/>
            </a:xfrm>
            <a:custGeom>
              <a:avLst/>
              <a:gdLst/>
              <a:ahLst/>
              <a:cxnLst/>
              <a:rect l="l" t="t" r="r" b="b"/>
              <a:pathLst>
                <a:path w="2024379" h="1337945">
                  <a:moveTo>
                    <a:pt x="0" y="1337386"/>
                  </a:moveTo>
                  <a:lnTo>
                    <a:pt x="2024152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1897" y="2247365"/>
              <a:ext cx="162786" cy="1394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40449" y="2359313"/>
              <a:ext cx="1323340" cy="1311275"/>
            </a:xfrm>
            <a:custGeom>
              <a:avLst/>
              <a:gdLst/>
              <a:ahLst/>
              <a:cxnLst/>
              <a:rect l="l" t="t" r="r" b="b"/>
              <a:pathLst>
                <a:path w="1323339" h="1311275">
                  <a:moveTo>
                    <a:pt x="0" y="1311211"/>
                  </a:moveTo>
                  <a:lnTo>
                    <a:pt x="1323024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5962" y="2253743"/>
              <a:ext cx="153904" cy="15338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62849" y="2391697"/>
              <a:ext cx="645795" cy="1278890"/>
            </a:xfrm>
            <a:custGeom>
              <a:avLst/>
              <a:gdLst/>
              <a:ahLst/>
              <a:cxnLst/>
              <a:rect l="l" t="t" r="r" b="b"/>
              <a:pathLst>
                <a:path w="645795" h="1278889">
                  <a:moveTo>
                    <a:pt x="0" y="1278827"/>
                  </a:moveTo>
                  <a:lnTo>
                    <a:pt x="645174" y="0"/>
                  </a:lnTo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1597" y="2261633"/>
              <a:ext cx="129124" cy="1656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359" y="2233295"/>
              <a:ext cx="166511" cy="11820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71738" y="2446490"/>
              <a:ext cx="34289" cy="1219395"/>
            </a:xfrm>
            <a:custGeom>
              <a:avLst/>
              <a:gdLst/>
              <a:ahLst/>
              <a:cxnLst/>
              <a:rect l="l" t="t" r="r" b="b"/>
              <a:pathLst>
                <a:path w="13970" h="1316354">
                  <a:moveTo>
                    <a:pt x="13536" y="1315958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0255" y="2302534"/>
              <a:ext cx="122966" cy="15872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9633" y="4887849"/>
            <a:ext cx="134699" cy="13509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2916" y="4887849"/>
            <a:ext cx="134699" cy="13509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9633" y="2856083"/>
            <a:ext cx="134699" cy="13509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2916" y="2856083"/>
            <a:ext cx="134699" cy="13509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354866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47200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TimeShift20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1467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32598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208099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32715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03634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54866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47200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TimeShift20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81467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32598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08099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132715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103634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8" name="灯片编号占位符 67">
            <a:extLst>
              <a:ext uri="{FF2B5EF4-FFF2-40B4-BE49-F238E27FC236}">
                <a16:creationId xmlns:a16="http://schemas.microsoft.com/office/drawing/2014/main" id="{17CFB634-2453-4B65-8B09-4D924CE3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3343932-7937-42D7-8641-AD8D7E619253}"/>
              </a:ext>
            </a:extLst>
          </p:cNvPr>
          <p:cNvSpPr txBox="1"/>
          <p:nvPr/>
        </p:nvSpPr>
        <p:spPr>
          <a:xfrm>
            <a:off x="511594" y="3421326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structure which came before or after</a:t>
            </a:r>
            <a:endParaRPr lang="zh-CN" altLang="en-US" dirty="0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A77C232A-20B0-4CF9-82F8-9648CF311A8F}"/>
              </a:ext>
            </a:extLst>
          </p:cNvPr>
          <p:cNvCxnSpPr/>
          <p:nvPr/>
        </p:nvCxnSpPr>
        <p:spPr>
          <a:xfrm>
            <a:off x="4523703" y="3840028"/>
            <a:ext cx="750941" cy="67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BB11B9E-DB51-4367-9A99-24063CE36B37}"/>
              </a:ext>
            </a:extLst>
          </p:cNvPr>
          <p:cNvCxnSpPr>
            <a:cxnSpLocks/>
          </p:cNvCxnSpPr>
          <p:nvPr/>
        </p:nvCxnSpPr>
        <p:spPr>
          <a:xfrm>
            <a:off x="4535884" y="3773599"/>
            <a:ext cx="1473327" cy="868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691D9A0-64F4-4D5F-A229-36329EB5B9B2}"/>
              </a:ext>
            </a:extLst>
          </p:cNvPr>
          <p:cNvCxnSpPr>
            <a:cxnSpLocks/>
          </p:cNvCxnSpPr>
          <p:nvPr/>
        </p:nvCxnSpPr>
        <p:spPr>
          <a:xfrm>
            <a:off x="4543349" y="3682067"/>
            <a:ext cx="2300213" cy="94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3A88CF6-6AE9-4588-9414-DB875F0D7D5D}"/>
              </a:ext>
            </a:extLst>
          </p:cNvPr>
          <p:cNvCxnSpPr>
            <a:cxnSpLocks/>
          </p:cNvCxnSpPr>
          <p:nvPr/>
        </p:nvCxnSpPr>
        <p:spPr>
          <a:xfrm>
            <a:off x="4575398" y="3616671"/>
            <a:ext cx="3155701" cy="82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3460264-D9EF-46C8-B27D-02E289B1EFA1}"/>
              </a:ext>
            </a:extLst>
          </p:cNvPr>
          <p:cNvCxnSpPr>
            <a:cxnSpLocks/>
          </p:cNvCxnSpPr>
          <p:nvPr/>
        </p:nvCxnSpPr>
        <p:spPr>
          <a:xfrm>
            <a:off x="4593169" y="3544680"/>
            <a:ext cx="3885786" cy="6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550" y="697113"/>
            <a:ext cx="11826899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Convolution:</a:t>
            </a: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3200" spc="-7" dirty="0">
                <a:solidFill>
                  <a:srgbClr val="FF00FF"/>
                </a:solidFill>
              </a:rPr>
              <a:t>Di</a:t>
            </a:r>
            <a:r>
              <a:rPr sz="3200" spc="-7" dirty="0">
                <a:solidFill>
                  <a:srgbClr val="00FF00"/>
                </a:solidFill>
              </a:rPr>
              <a:t>ff</a:t>
            </a:r>
            <a:r>
              <a:rPr sz="3200" spc="-7" dirty="0">
                <a:solidFill>
                  <a:srgbClr val="FF0000"/>
                </a:solidFill>
              </a:rPr>
              <a:t>er</a:t>
            </a:r>
            <a:r>
              <a:rPr sz="3200" spc="-7" dirty="0">
                <a:solidFill>
                  <a:srgbClr val="0097A7"/>
                </a:solidFill>
              </a:rPr>
              <a:t>ent</a:t>
            </a:r>
            <a:r>
              <a:rPr sz="3200" spc="-7" dirty="0"/>
              <a:t> linear transformations by </a:t>
            </a:r>
            <a:r>
              <a:rPr sz="3200" dirty="0"/>
              <a:t>relative</a:t>
            </a:r>
            <a:r>
              <a:rPr sz="3200" spc="-113" dirty="0"/>
              <a:t> </a:t>
            </a:r>
            <a:r>
              <a:rPr sz="3200" spc="-7" dirty="0"/>
              <a:t>position.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233" y="4887849"/>
            <a:ext cx="134699" cy="135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6533" y="4887849"/>
            <a:ext cx="134699" cy="135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9832" y="4887849"/>
            <a:ext cx="134699" cy="135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3116" y="4887849"/>
            <a:ext cx="134699" cy="1350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556434" y="2856083"/>
            <a:ext cx="3039533" cy="2167467"/>
            <a:chOff x="4167325" y="2142062"/>
            <a:chExt cx="2279650" cy="16256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7325" y="3665887"/>
              <a:ext cx="101024" cy="1013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800" y="3665887"/>
              <a:ext cx="101024" cy="1013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2275" y="3665887"/>
              <a:ext cx="101024" cy="1013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0450" y="2359313"/>
              <a:ext cx="1323340" cy="1311275"/>
            </a:xfrm>
            <a:custGeom>
              <a:avLst/>
              <a:gdLst/>
              <a:ahLst/>
              <a:cxnLst/>
              <a:rect l="l" t="t" r="r" b="b"/>
              <a:pathLst>
                <a:path w="1323339" h="1311275">
                  <a:moveTo>
                    <a:pt x="0" y="1311211"/>
                  </a:moveTo>
                  <a:lnTo>
                    <a:pt x="1323024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737" y="2142062"/>
              <a:ext cx="101024" cy="101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5962" y="2253743"/>
              <a:ext cx="153904" cy="1533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737" y="3665887"/>
              <a:ext cx="101024" cy="1013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62850" y="2391697"/>
              <a:ext cx="645795" cy="1278890"/>
            </a:xfrm>
            <a:custGeom>
              <a:avLst/>
              <a:gdLst/>
              <a:ahLst/>
              <a:cxnLst/>
              <a:rect l="l" t="t" r="r" b="b"/>
              <a:pathLst>
                <a:path w="645795" h="1278889">
                  <a:moveTo>
                    <a:pt x="0" y="1278827"/>
                  </a:moveTo>
                  <a:lnTo>
                    <a:pt x="645174" y="0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1597" y="2261633"/>
              <a:ext cx="129124" cy="16561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85275" y="2410199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13522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3789" y="2266236"/>
              <a:ext cx="122971" cy="1582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50187" y="2357991"/>
              <a:ext cx="1947545" cy="1326515"/>
            </a:xfrm>
            <a:custGeom>
              <a:avLst/>
              <a:gdLst/>
              <a:ahLst/>
              <a:cxnLst/>
              <a:rect l="l" t="t" r="r" b="b"/>
              <a:pathLst>
                <a:path w="1947545" h="1326514">
                  <a:moveTo>
                    <a:pt x="0" y="1326101"/>
                  </a:moveTo>
                  <a:lnTo>
                    <a:pt x="1947484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6820" y="2270718"/>
              <a:ext cx="162325" cy="140573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9633" y="4887849"/>
            <a:ext cx="134699" cy="1350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2916" y="4887849"/>
            <a:ext cx="134699" cy="1350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233" y="2856083"/>
            <a:ext cx="134699" cy="1350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6533" y="2856083"/>
            <a:ext cx="134699" cy="1350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9832" y="2856083"/>
            <a:ext cx="134699" cy="1350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3116" y="2856083"/>
            <a:ext cx="134699" cy="1350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6433" y="2856083"/>
            <a:ext cx="134699" cy="1350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9732" y="2856083"/>
            <a:ext cx="134699" cy="1350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3032" y="2856083"/>
            <a:ext cx="134699" cy="1350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9633" y="2856083"/>
            <a:ext cx="134699" cy="1350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2916" y="2856083"/>
            <a:ext cx="134699" cy="1350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456364" y="5075714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19664" y="5075714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79398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TimeShift30</a:t>
            </a:r>
            <a:endParaRPr sz="106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54866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47200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TimeShift20</a:t>
            </a:r>
            <a:endParaRPr sz="1067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81467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32598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08099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32715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3634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56364" y="2434115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19664" y="2434115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79398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TimeShift30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54866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47200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TimeShift20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1467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32598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208099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32715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03634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2" name="灯片编号占位符 51">
            <a:extLst>
              <a:ext uri="{FF2B5EF4-FFF2-40B4-BE49-F238E27FC236}">
                <a16:creationId xmlns:a16="http://schemas.microsoft.com/office/drawing/2014/main" id="{753ECFA0-36D2-4060-AF6B-20906D26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535" y="755239"/>
            <a:ext cx="11002929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Relative attention </a:t>
            </a:r>
            <a:r>
              <a:rPr sz="1600" dirty="0"/>
              <a:t>(Shaw </a:t>
            </a:r>
            <a:r>
              <a:rPr sz="1600" spc="-7" dirty="0"/>
              <a:t>et al,</a:t>
            </a:r>
            <a:r>
              <a:rPr sz="1600" spc="-33" dirty="0"/>
              <a:t> </a:t>
            </a:r>
            <a:r>
              <a:rPr sz="1600" spc="-7" dirty="0"/>
              <a:t>2018)</a:t>
            </a:r>
            <a:endParaRPr sz="1600" dirty="0"/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3200" dirty="0"/>
              <a:t>Multihead </a:t>
            </a:r>
            <a:r>
              <a:rPr sz="3200" spc="-7" dirty="0"/>
              <a:t>attention </a:t>
            </a:r>
            <a:r>
              <a:rPr sz="3200" dirty="0"/>
              <a:t>+</a:t>
            </a:r>
            <a:r>
              <a:rPr sz="3200" spc="-133" dirty="0"/>
              <a:t> </a:t>
            </a:r>
            <a:r>
              <a:rPr sz="3200" dirty="0"/>
              <a:t>convolution?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31273" y="2856084"/>
            <a:ext cx="6967220" cy="2188633"/>
            <a:chOff x="1223454" y="2142062"/>
            <a:chExt cx="5225415" cy="16414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425" y="3665887"/>
              <a:ext cx="101024" cy="101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900" y="3665887"/>
              <a:ext cx="101024" cy="101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2375" y="3665887"/>
              <a:ext cx="101024" cy="101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4837" y="3665887"/>
              <a:ext cx="101024" cy="101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7324" y="3665887"/>
              <a:ext cx="101024" cy="1013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800" y="3665887"/>
              <a:ext cx="101024" cy="1013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2274" y="3665887"/>
              <a:ext cx="101024" cy="1013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0400" y="2359313"/>
              <a:ext cx="1323340" cy="1311275"/>
            </a:xfrm>
            <a:custGeom>
              <a:avLst/>
              <a:gdLst/>
              <a:ahLst/>
              <a:cxnLst/>
              <a:rect l="l" t="t" r="r" b="b"/>
              <a:pathLst>
                <a:path w="1323339" h="1311275">
                  <a:moveTo>
                    <a:pt x="0" y="1311211"/>
                  </a:moveTo>
                  <a:lnTo>
                    <a:pt x="1323024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737" y="2142062"/>
              <a:ext cx="101024" cy="101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5912" y="2253743"/>
              <a:ext cx="153904" cy="1533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737" y="3665887"/>
              <a:ext cx="101024" cy="1013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62849" y="2391697"/>
              <a:ext cx="645795" cy="1278890"/>
            </a:xfrm>
            <a:custGeom>
              <a:avLst/>
              <a:gdLst/>
              <a:ahLst/>
              <a:cxnLst/>
              <a:rect l="l" t="t" r="r" b="b"/>
              <a:pathLst>
                <a:path w="645795" h="1278889">
                  <a:moveTo>
                    <a:pt x="0" y="1278827"/>
                  </a:moveTo>
                  <a:lnTo>
                    <a:pt x="645174" y="0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1597" y="2261633"/>
              <a:ext cx="129124" cy="16561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50187" y="2357991"/>
              <a:ext cx="1947545" cy="1326515"/>
            </a:xfrm>
            <a:custGeom>
              <a:avLst/>
              <a:gdLst/>
              <a:ahLst/>
              <a:cxnLst/>
              <a:rect l="l" t="t" r="r" b="b"/>
              <a:pathLst>
                <a:path w="1947545" h="1326514">
                  <a:moveTo>
                    <a:pt x="0" y="1326101"/>
                  </a:moveTo>
                  <a:lnTo>
                    <a:pt x="1947484" y="0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6820" y="2270718"/>
              <a:ext cx="162325" cy="1405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527700" y="2316080"/>
              <a:ext cx="2705100" cy="1368425"/>
            </a:xfrm>
            <a:custGeom>
              <a:avLst/>
              <a:gdLst/>
              <a:ahLst/>
              <a:cxnLst/>
              <a:rect l="l" t="t" r="r" b="b"/>
              <a:pathLst>
                <a:path w="2705100" h="1368425">
                  <a:moveTo>
                    <a:pt x="0" y="1368012"/>
                  </a:moveTo>
                  <a:lnTo>
                    <a:pt x="2704508" y="0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6617" y="2243261"/>
              <a:ext cx="165593" cy="1292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425" y="2142062"/>
              <a:ext cx="101024" cy="1013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900" y="2142062"/>
              <a:ext cx="101024" cy="1013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2375" y="2142062"/>
              <a:ext cx="101024" cy="1013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4837" y="2142062"/>
              <a:ext cx="101024" cy="1013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7324" y="2142062"/>
              <a:ext cx="101024" cy="1013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800" y="2142062"/>
              <a:ext cx="101024" cy="1013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2274" y="2142062"/>
              <a:ext cx="101024" cy="1013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37741" y="2285456"/>
              <a:ext cx="4892675" cy="1385570"/>
            </a:xfrm>
            <a:custGeom>
              <a:avLst/>
              <a:gdLst/>
              <a:ahLst/>
              <a:cxnLst/>
              <a:rect l="l" t="t" r="r" b="b"/>
              <a:pathLst>
                <a:path w="4892675" h="1385570">
                  <a:moveTo>
                    <a:pt x="0" y="1385193"/>
                  </a:moveTo>
                  <a:lnTo>
                    <a:pt x="4892434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3030" y="2225755"/>
              <a:ext cx="166204" cy="1194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683354" y="2301813"/>
              <a:ext cx="3452495" cy="1369060"/>
            </a:xfrm>
            <a:custGeom>
              <a:avLst/>
              <a:gdLst/>
              <a:ahLst/>
              <a:cxnLst/>
              <a:rect l="l" t="t" r="r" b="b"/>
              <a:pathLst>
                <a:path w="3452495" h="1369060">
                  <a:moveTo>
                    <a:pt x="0" y="1368711"/>
                  </a:moveTo>
                  <a:lnTo>
                    <a:pt x="3452318" y="0"/>
                  </a:lnTo>
                </a:path>
              </a:pathLst>
            </a:custGeom>
            <a:ln w="2857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3990" y="2239733"/>
              <a:ext cx="166517" cy="1202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05454" y="2314750"/>
              <a:ext cx="2736215" cy="1356360"/>
            </a:xfrm>
            <a:custGeom>
              <a:avLst/>
              <a:gdLst/>
              <a:ahLst/>
              <a:cxnLst/>
              <a:rect l="l" t="t" r="r" b="b"/>
              <a:pathLst>
                <a:path w="2736215" h="1356360">
                  <a:moveTo>
                    <a:pt x="0" y="1355774"/>
                  </a:moveTo>
                  <a:lnTo>
                    <a:pt x="2735976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6187" y="2242885"/>
              <a:ext cx="165723" cy="12844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27853" y="2333137"/>
              <a:ext cx="2024380" cy="1337945"/>
            </a:xfrm>
            <a:custGeom>
              <a:avLst/>
              <a:gdLst/>
              <a:ahLst/>
              <a:cxnLst/>
              <a:rect l="l" t="t" r="r" b="b"/>
              <a:pathLst>
                <a:path w="2024379" h="1337945">
                  <a:moveTo>
                    <a:pt x="0" y="1337386"/>
                  </a:moveTo>
                  <a:lnTo>
                    <a:pt x="2024152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1701" y="2247365"/>
              <a:ext cx="162786" cy="1394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850254" y="2359313"/>
              <a:ext cx="1323340" cy="1311275"/>
            </a:xfrm>
            <a:custGeom>
              <a:avLst/>
              <a:gdLst/>
              <a:ahLst/>
              <a:cxnLst/>
              <a:rect l="l" t="t" r="r" b="b"/>
              <a:pathLst>
                <a:path w="1323339" h="1311275">
                  <a:moveTo>
                    <a:pt x="0" y="1311211"/>
                  </a:moveTo>
                  <a:lnTo>
                    <a:pt x="1323023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5766" y="2253743"/>
              <a:ext cx="153904" cy="15338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572654" y="2391697"/>
              <a:ext cx="645795" cy="1278890"/>
            </a:xfrm>
            <a:custGeom>
              <a:avLst/>
              <a:gdLst/>
              <a:ahLst/>
              <a:cxnLst/>
              <a:rect l="l" t="t" r="r" b="b"/>
              <a:pathLst>
                <a:path w="645795" h="1278889">
                  <a:moveTo>
                    <a:pt x="0" y="1278827"/>
                  </a:moveTo>
                  <a:lnTo>
                    <a:pt x="645173" y="0"/>
                  </a:lnTo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1401" y="2261633"/>
              <a:ext cx="129124" cy="16561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960054" y="2292399"/>
              <a:ext cx="4172585" cy="1378585"/>
            </a:xfrm>
            <a:custGeom>
              <a:avLst/>
              <a:gdLst/>
              <a:ahLst/>
              <a:cxnLst/>
              <a:rect l="l" t="t" r="r" b="b"/>
              <a:pathLst>
                <a:path w="4172585" h="1378585">
                  <a:moveTo>
                    <a:pt x="0" y="1378125"/>
                  </a:moveTo>
                  <a:lnTo>
                    <a:pt x="4172200" y="0"/>
                  </a:lnTo>
                </a:path>
              </a:pathLst>
            </a:custGeom>
            <a:ln w="28574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3164" y="2233295"/>
              <a:ext cx="166511" cy="1182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805237" y="2302882"/>
              <a:ext cx="3421379" cy="1381760"/>
            </a:xfrm>
            <a:custGeom>
              <a:avLst/>
              <a:gdLst/>
              <a:ahLst/>
              <a:cxnLst/>
              <a:rect l="l" t="t" r="r" b="b"/>
              <a:pathLst>
                <a:path w="3421379" h="1381760">
                  <a:moveTo>
                    <a:pt x="0" y="1381210"/>
                  </a:moveTo>
                  <a:lnTo>
                    <a:pt x="3420918" y="0"/>
                  </a:lnTo>
                </a:path>
              </a:pathLst>
            </a:custGeom>
            <a:ln w="28574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4198" y="2240045"/>
              <a:ext cx="166490" cy="12089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28599" y="2282490"/>
              <a:ext cx="4062729" cy="1441450"/>
            </a:xfrm>
            <a:custGeom>
              <a:avLst/>
              <a:gdLst/>
              <a:ahLst/>
              <a:cxnLst/>
              <a:rect l="l" t="t" r="r" b="b"/>
              <a:pathLst>
                <a:path w="4062729" h="1441450">
                  <a:moveTo>
                    <a:pt x="0" y="1440890"/>
                  </a:moveTo>
                  <a:lnTo>
                    <a:pt x="4062711" y="0"/>
                  </a:lnTo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61247" y="2223719"/>
              <a:ext cx="166568" cy="11754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82299" y="2274922"/>
              <a:ext cx="4906645" cy="1487805"/>
            </a:xfrm>
            <a:custGeom>
              <a:avLst/>
              <a:gdLst/>
              <a:ahLst/>
              <a:cxnLst/>
              <a:rect l="l" t="t" r="r" b="b"/>
              <a:pathLst>
                <a:path w="4906645" h="1487804">
                  <a:moveTo>
                    <a:pt x="0" y="1487458"/>
                  </a:moveTo>
                  <a:lnTo>
                    <a:pt x="4906524" y="0"/>
                  </a:lnTo>
                </a:path>
              </a:pathLst>
            </a:custGeom>
            <a:ln w="2857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0843" y="2215466"/>
              <a:ext cx="166366" cy="11891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282799" y="2446094"/>
              <a:ext cx="76835" cy="1284605"/>
            </a:xfrm>
            <a:custGeom>
              <a:avLst/>
              <a:gdLst/>
              <a:ahLst/>
              <a:cxnLst/>
              <a:rect l="l" t="t" r="r" b="b"/>
              <a:pathLst>
                <a:path w="76835" h="1284604">
                  <a:moveTo>
                    <a:pt x="0" y="1284455"/>
                  </a:moveTo>
                  <a:lnTo>
                    <a:pt x="76770" y="0"/>
                  </a:lnTo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98169" y="2302361"/>
              <a:ext cx="122803" cy="16083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386780" y="2410016"/>
              <a:ext cx="13335" cy="1358900"/>
            </a:xfrm>
            <a:custGeom>
              <a:avLst/>
              <a:gdLst/>
              <a:ahLst/>
              <a:cxnLst/>
              <a:rect l="l" t="t" r="r" b="b"/>
              <a:pathLst>
                <a:path w="13335" h="1358900">
                  <a:moveTo>
                    <a:pt x="13319" y="1358858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25296" y="2266059"/>
              <a:ext cx="122966" cy="15870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9633" y="4887849"/>
            <a:ext cx="134699" cy="1350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2916" y="4887849"/>
            <a:ext cx="134699" cy="13509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9633" y="2856083"/>
            <a:ext cx="134699" cy="13509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2916" y="2856083"/>
            <a:ext cx="134699" cy="135099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456364" y="5075714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19664" y="5075714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79398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TimeShift30</a:t>
            </a:r>
            <a:endParaRPr sz="1067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54866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47200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TimeShift20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81467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232598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08099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132715" y="5075714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103634" y="5075714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56364" y="2434115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419664" y="2434115"/>
            <a:ext cx="8314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TimeShift100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79398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TimeShift30</a:t>
            </a:r>
            <a:endParaRPr sz="1067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354866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347200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TimeShift20</a:t>
            </a:r>
            <a:endParaRPr sz="1067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281467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NoteOn62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232598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208099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NoteOff62</a:t>
            </a:r>
            <a:endParaRPr sz="1067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132715" y="2434115"/>
            <a:ext cx="6519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NoteOff60</a:t>
            </a:r>
            <a:endParaRPr sz="1067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103634" y="2434115"/>
            <a:ext cx="7560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TimeShift90</a:t>
            </a:r>
            <a:endParaRPr sz="1067">
              <a:latin typeface="Arial"/>
              <a:cs typeface="Arial"/>
            </a:endParaRPr>
          </a:p>
        </p:txBody>
      </p:sp>
      <p:sp>
        <p:nvSpPr>
          <p:cNvPr id="76" name="灯片编号占位符 75">
            <a:extLst>
              <a:ext uri="{FF2B5EF4-FFF2-40B4-BE49-F238E27FC236}">
                <a16:creationId xmlns:a16="http://schemas.microsoft.com/office/drawing/2014/main" id="{DA8577C8-D851-4C86-AA01-C6E6C3A2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60325" y="2823617"/>
            <a:ext cx="394547" cy="620607"/>
            <a:chOff x="3420244" y="2117712"/>
            <a:chExt cx="295910" cy="465455"/>
          </a:xfrm>
        </p:grpSpPr>
        <p:sp>
          <p:nvSpPr>
            <p:cNvPr id="4" name="object 4"/>
            <p:cNvSpPr/>
            <p:nvPr/>
          </p:nvSpPr>
          <p:spPr>
            <a:xfrm>
              <a:off x="3447998" y="2122474"/>
              <a:ext cx="263525" cy="419100"/>
            </a:xfrm>
            <a:custGeom>
              <a:avLst/>
              <a:gdLst/>
              <a:ahLst/>
              <a:cxnLst/>
              <a:rect l="l" t="t" r="r" b="b"/>
              <a:pathLst>
                <a:path w="263525" h="419100">
                  <a:moveTo>
                    <a:pt x="263001" y="0"/>
                  </a:moveTo>
                  <a:lnTo>
                    <a:pt x="0" y="41870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425006" y="25328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71"/>
                  </a:moveTo>
                  <a:lnTo>
                    <a:pt x="9668" y="0"/>
                  </a:lnTo>
                  <a:lnTo>
                    <a:pt x="36313" y="16736"/>
                  </a:lnTo>
                  <a:lnTo>
                    <a:pt x="0" y="4497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425006" y="25328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68" y="0"/>
                  </a:moveTo>
                  <a:lnTo>
                    <a:pt x="0" y="44971"/>
                  </a:lnTo>
                  <a:lnTo>
                    <a:pt x="36313" y="16736"/>
                  </a:lnTo>
                  <a:lnTo>
                    <a:pt x="9668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/>
          <p:nvPr/>
        </p:nvSpPr>
        <p:spPr>
          <a:xfrm>
            <a:off x="3576433" y="3771283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576433" y="4438348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4275567" y="4438348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3576433" y="5106599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4275567" y="5106599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4974699" y="5106565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4993044" y="3729313"/>
            <a:ext cx="547793" cy="547793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205349" y="410699"/>
                </a:moveTo>
                <a:lnTo>
                  <a:pt x="158265" y="405276"/>
                </a:lnTo>
                <a:lnTo>
                  <a:pt x="115042" y="389827"/>
                </a:lnTo>
                <a:lnTo>
                  <a:pt x="76914" y="365586"/>
                </a:lnTo>
                <a:lnTo>
                  <a:pt x="45113" y="333785"/>
                </a:lnTo>
                <a:lnTo>
                  <a:pt x="20871" y="295657"/>
                </a:lnTo>
                <a:lnTo>
                  <a:pt x="5423" y="252434"/>
                </a:lnTo>
                <a:lnTo>
                  <a:pt x="0" y="205349"/>
                </a:lnTo>
                <a:lnTo>
                  <a:pt x="5423" y="158265"/>
                </a:lnTo>
                <a:lnTo>
                  <a:pt x="20871" y="115042"/>
                </a:lnTo>
                <a:lnTo>
                  <a:pt x="45113" y="76914"/>
                </a:lnTo>
                <a:lnTo>
                  <a:pt x="76914" y="45113"/>
                </a:lnTo>
                <a:lnTo>
                  <a:pt x="115042" y="20871"/>
                </a:lnTo>
                <a:lnTo>
                  <a:pt x="158265" y="5423"/>
                </a:lnTo>
                <a:lnTo>
                  <a:pt x="205349" y="0"/>
                </a:lnTo>
                <a:lnTo>
                  <a:pt x="252434" y="5423"/>
                </a:lnTo>
                <a:lnTo>
                  <a:pt x="295657" y="20871"/>
                </a:lnTo>
                <a:lnTo>
                  <a:pt x="333785" y="45113"/>
                </a:lnTo>
                <a:lnTo>
                  <a:pt x="365586" y="76914"/>
                </a:lnTo>
                <a:lnTo>
                  <a:pt x="389828" y="115042"/>
                </a:lnTo>
                <a:lnTo>
                  <a:pt x="405276" y="158265"/>
                </a:lnTo>
                <a:lnTo>
                  <a:pt x="410699" y="205349"/>
                </a:lnTo>
                <a:lnTo>
                  <a:pt x="406717" y="245598"/>
                </a:lnTo>
                <a:lnTo>
                  <a:pt x="395068" y="283933"/>
                </a:lnTo>
                <a:lnTo>
                  <a:pt x="376198" y="319278"/>
                </a:lnTo>
                <a:lnTo>
                  <a:pt x="350554" y="350554"/>
                </a:lnTo>
                <a:lnTo>
                  <a:pt x="319278" y="376198"/>
                </a:lnTo>
                <a:lnTo>
                  <a:pt x="283934" y="395068"/>
                </a:lnTo>
                <a:lnTo>
                  <a:pt x="245598" y="406717"/>
                </a:lnTo>
                <a:lnTo>
                  <a:pt x="205349" y="4106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4281944" y="3750206"/>
            <a:ext cx="547793" cy="547793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205349" y="410699"/>
                </a:moveTo>
                <a:lnTo>
                  <a:pt x="158265" y="405276"/>
                </a:lnTo>
                <a:lnTo>
                  <a:pt x="115042" y="389828"/>
                </a:lnTo>
                <a:lnTo>
                  <a:pt x="76914" y="365586"/>
                </a:lnTo>
                <a:lnTo>
                  <a:pt x="45113" y="333785"/>
                </a:lnTo>
                <a:lnTo>
                  <a:pt x="20871" y="295657"/>
                </a:lnTo>
                <a:lnTo>
                  <a:pt x="5423" y="252434"/>
                </a:lnTo>
                <a:lnTo>
                  <a:pt x="0" y="205349"/>
                </a:lnTo>
                <a:lnTo>
                  <a:pt x="5423" y="158265"/>
                </a:lnTo>
                <a:lnTo>
                  <a:pt x="20871" y="115042"/>
                </a:lnTo>
                <a:lnTo>
                  <a:pt x="45113" y="76914"/>
                </a:lnTo>
                <a:lnTo>
                  <a:pt x="76914" y="45113"/>
                </a:lnTo>
                <a:lnTo>
                  <a:pt x="115042" y="20871"/>
                </a:lnTo>
                <a:lnTo>
                  <a:pt x="158265" y="5423"/>
                </a:lnTo>
                <a:lnTo>
                  <a:pt x="205349" y="0"/>
                </a:lnTo>
                <a:lnTo>
                  <a:pt x="252434" y="5423"/>
                </a:lnTo>
                <a:lnTo>
                  <a:pt x="295657" y="20871"/>
                </a:lnTo>
                <a:lnTo>
                  <a:pt x="333785" y="45113"/>
                </a:lnTo>
                <a:lnTo>
                  <a:pt x="365586" y="76914"/>
                </a:lnTo>
                <a:lnTo>
                  <a:pt x="389828" y="115042"/>
                </a:lnTo>
                <a:lnTo>
                  <a:pt x="405276" y="158265"/>
                </a:lnTo>
                <a:lnTo>
                  <a:pt x="410699" y="205349"/>
                </a:lnTo>
                <a:lnTo>
                  <a:pt x="406717" y="245598"/>
                </a:lnTo>
                <a:lnTo>
                  <a:pt x="395068" y="283933"/>
                </a:lnTo>
                <a:lnTo>
                  <a:pt x="376198" y="319278"/>
                </a:lnTo>
                <a:lnTo>
                  <a:pt x="350554" y="350554"/>
                </a:lnTo>
                <a:lnTo>
                  <a:pt x="319278" y="376198"/>
                </a:lnTo>
                <a:lnTo>
                  <a:pt x="283934" y="395068"/>
                </a:lnTo>
                <a:lnTo>
                  <a:pt x="245598" y="406717"/>
                </a:lnTo>
                <a:lnTo>
                  <a:pt x="205349" y="4106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4975533" y="4417930"/>
            <a:ext cx="547793" cy="547793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205349" y="410699"/>
                </a:moveTo>
                <a:lnTo>
                  <a:pt x="158265" y="405276"/>
                </a:lnTo>
                <a:lnTo>
                  <a:pt x="115042" y="389828"/>
                </a:lnTo>
                <a:lnTo>
                  <a:pt x="76914" y="365587"/>
                </a:lnTo>
                <a:lnTo>
                  <a:pt x="45113" y="333786"/>
                </a:lnTo>
                <a:lnTo>
                  <a:pt x="20872" y="295657"/>
                </a:lnTo>
                <a:lnTo>
                  <a:pt x="5423" y="252434"/>
                </a:lnTo>
                <a:lnTo>
                  <a:pt x="0" y="205349"/>
                </a:lnTo>
                <a:lnTo>
                  <a:pt x="5423" y="158265"/>
                </a:lnTo>
                <a:lnTo>
                  <a:pt x="20872" y="115042"/>
                </a:lnTo>
                <a:lnTo>
                  <a:pt x="45113" y="76914"/>
                </a:lnTo>
                <a:lnTo>
                  <a:pt x="76914" y="45113"/>
                </a:lnTo>
                <a:lnTo>
                  <a:pt x="115042" y="20872"/>
                </a:lnTo>
                <a:lnTo>
                  <a:pt x="158265" y="5423"/>
                </a:lnTo>
                <a:lnTo>
                  <a:pt x="205349" y="0"/>
                </a:lnTo>
                <a:lnTo>
                  <a:pt x="252434" y="5423"/>
                </a:lnTo>
                <a:lnTo>
                  <a:pt x="295657" y="20872"/>
                </a:lnTo>
                <a:lnTo>
                  <a:pt x="333785" y="45113"/>
                </a:lnTo>
                <a:lnTo>
                  <a:pt x="365586" y="76914"/>
                </a:lnTo>
                <a:lnTo>
                  <a:pt x="389828" y="115042"/>
                </a:lnTo>
                <a:lnTo>
                  <a:pt x="405276" y="158265"/>
                </a:lnTo>
                <a:lnTo>
                  <a:pt x="410699" y="205349"/>
                </a:lnTo>
                <a:lnTo>
                  <a:pt x="406717" y="245598"/>
                </a:lnTo>
                <a:lnTo>
                  <a:pt x="395068" y="283934"/>
                </a:lnTo>
                <a:lnTo>
                  <a:pt x="376198" y="319278"/>
                </a:lnTo>
                <a:lnTo>
                  <a:pt x="350554" y="350554"/>
                </a:lnTo>
                <a:lnTo>
                  <a:pt x="319278" y="376198"/>
                </a:lnTo>
                <a:lnTo>
                  <a:pt x="283934" y="395068"/>
                </a:lnTo>
                <a:lnTo>
                  <a:pt x="245598" y="406717"/>
                </a:lnTo>
                <a:lnTo>
                  <a:pt x="205349" y="4106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610" y="2063301"/>
            <a:ext cx="2736799" cy="457732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3A761C57-FD8A-4DDF-A0C3-D321C65EC2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167" dirty="0">
                <a:cs typeface="Calibri"/>
              </a:rPr>
              <a:t>Closer look at attention</a:t>
            </a:r>
            <a:endParaRPr lang="zh-CN" altLang="en-US" dirty="0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81D40FE4-49D9-4CF0-972D-DD223BC245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29</a:t>
            </a:fld>
            <a:endParaRPr lang="en-US" altLang="zh-CN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55F2A0-C43F-4BEB-ACF9-B0706D0DC4D8}"/>
              </a:ext>
            </a:extLst>
          </p:cNvPr>
          <p:cNvSpPr txBox="1"/>
          <p:nvPr/>
        </p:nvSpPr>
        <p:spPr>
          <a:xfrm>
            <a:off x="2051657" y="5649277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Self-similarity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17E6B6-1C5E-134F-813A-6C8CB8A1A966}"/>
              </a:ext>
            </a:extLst>
          </p:cNvPr>
          <p:cNvSpPr txBox="1"/>
          <p:nvPr/>
        </p:nvSpPr>
        <p:spPr>
          <a:xfrm>
            <a:off x="1110343" y="344446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Sequence length = 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05262-B117-4FDA-A532-13A8D77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3A78-88B6-4E9E-9764-D204D6F7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Learning to record</a:t>
            </a:r>
          </a:p>
          <a:p>
            <a:endParaRPr lang="en-US" altLang="zh-CN" dirty="0"/>
          </a:p>
          <a:p>
            <a:r>
              <a:rPr lang="en-US" altLang="zh-CN" dirty="0"/>
              <a:t>Learning to compose</a:t>
            </a:r>
          </a:p>
          <a:p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6DC75-46A6-4521-B363-BD714DAC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3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560325" y="2823617"/>
            <a:ext cx="394547" cy="620607"/>
            <a:chOff x="3420244" y="2117712"/>
            <a:chExt cx="295910" cy="465455"/>
          </a:xfrm>
        </p:grpSpPr>
        <p:sp>
          <p:nvSpPr>
            <p:cNvPr id="5" name="object 5"/>
            <p:cNvSpPr/>
            <p:nvPr/>
          </p:nvSpPr>
          <p:spPr>
            <a:xfrm>
              <a:off x="3447998" y="2122474"/>
              <a:ext cx="263525" cy="419100"/>
            </a:xfrm>
            <a:custGeom>
              <a:avLst/>
              <a:gdLst/>
              <a:ahLst/>
              <a:cxnLst/>
              <a:rect l="l" t="t" r="r" b="b"/>
              <a:pathLst>
                <a:path w="263525" h="419100">
                  <a:moveTo>
                    <a:pt x="263001" y="0"/>
                  </a:moveTo>
                  <a:lnTo>
                    <a:pt x="0" y="41870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425006" y="25328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71"/>
                  </a:moveTo>
                  <a:lnTo>
                    <a:pt x="9668" y="0"/>
                  </a:lnTo>
                  <a:lnTo>
                    <a:pt x="36313" y="16736"/>
                  </a:lnTo>
                  <a:lnTo>
                    <a:pt x="0" y="4497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425006" y="25328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68" y="0"/>
                  </a:moveTo>
                  <a:lnTo>
                    <a:pt x="0" y="44971"/>
                  </a:lnTo>
                  <a:lnTo>
                    <a:pt x="36313" y="16736"/>
                  </a:lnTo>
                  <a:lnTo>
                    <a:pt x="9668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5005" y="2690898"/>
            <a:ext cx="268859" cy="2883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19594" y="3746398"/>
            <a:ext cx="536787" cy="536787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49" y="402299"/>
                </a:moveTo>
                <a:lnTo>
                  <a:pt x="155028" y="396987"/>
                </a:lnTo>
                <a:lnTo>
                  <a:pt x="112689" y="381854"/>
                </a:lnTo>
                <a:lnTo>
                  <a:pt x="75340" y="358109"/>
                </a:lnTo>
                <a:lnTo>
                  <a:pt x="44190" y="326959"/>
                </a:lnTo>
                <a:lnTo>
                  <a:pt x="20445" y="289610"/>
                </a:lnTo>
                <a:lnTo>
                  <a:pt x="5312" y="247271"/>
                </a:lnTo>
                <a:lnTo>
                  <a:pt x="0" y="201149"/>
                </a:lnTo>
                <a:lnTo>
                  <a:pt x="5312" y="155028"/>
                </a:lnTo>
                <a:lnTo>
                  <a:pt x="20445" y="112689"/>
                </a:lnTo>
                <a:lnTo>
                  <a:pt x="44190" y="75340"/>
                </a:lnTo>
                <a:lnTo>
                  <a:pt x="75340" y="44190"/>
                </a:lnTo>
                <a:lnTo>
                  <a:pt x="112689" y="20445"/>
                </a:lnTo>
                <a:lnTo>
                  <a:pt x="155028" y="5312"/>
                </a:lnTo>
                <a:lnTo>
                  <a:pt x="201149" y="0"/>
                </a:lnTo>
                <a:lnTo>
                  <a:pt x="240575" y="3900"/>
                </a:lnTo>
                <a:lnTo>
                  <a:pt x="278126" y="15311"/>
                </a:lnTo>
                <a:lnTo>
                  <a:pt x="312748" y="33795"/>
                </a:lnTo>
                <a:lnTo>
                  <a:pt x="343384" y="58915"/>
                </a:lnTo>
                <a:lnTo>
                  <a:pt x="368504" y="89551"/>
                </a:lnTo>
                <a:lnTo>
                  <a:pt x="386988" y="124173"/>
                </a:lnTo>
                <a:lnTo>
                  <a:pt x="398399" y="161724"/>
                </a:lnTo>
                <a:lnTo>
                  <a:pt x="402299" y="201149"/>
                </a:lnTo>
                <a:lnTo>
                  <a:pt x="396987" y="247271"/>
                </a:lnTo>
                <a:lnTo>
                  <a:pt x="381854" y="289610"/>
                </a:lnTo>
                <a:lnTo>
                  <a:pt x="358109" y="326959"/>
                </a:lnTo>
                <a:lnTo>
                  <a:pt x="326959" y="358109"/>
                </a:lnTo>
                <a:lnTo>
                  <a:pt x="289610" y="381854"/>
                </a:lnTo>
                <a:lnTo>
                  <a:pt x="247271" y="396987"/>
                </a:lnTo>
                <a:lnTo>
                  <a:pt x="201149" y="402299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sz="2400" dirty="0"/>
              <a:t>0</a:t>
            </a:r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6492583" y="4417977"/>
            <a:ext cx="536786" cy="536786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49" y="402299"/>
                </a:moveTo>
                <a:lnTo>
                  <a:pt x="155028" y="396987"/>
                </a:lnTo>
                <a:lnTo>
                  <a:pt x="112689" y="381854"/>
                </a:lnTo>
                <a:lnTo>
                  <a:pt x="75340" y="358109"/>
                </a:lnTo>
                <a:lnTo>
                  <a:pt x="44190" y="326958"/>
                </a:lnTo>
                <a:lnTo>
                  <a:pt x="20445" y="289610"/>
                </a:lnTo>
                <a:lnTo>
                  <a:pt x="5312" y="247271"/>
                </a:lnTo>
                <a:lnTo>
                  <a:pt x="0" y="201149"/>
                </a:lnTo>
                <a:lnTo>
                  <a:pt x="5312" y="155028"/>
                </a:lnTo>
                <a:lnTo>
                  <a:pt x="20445" y="112689"/>
                </a:lnTo>
                <a:lnTo>
                  <a:pt x="44190" y="75340"/>
                </a:lnTo>
                <a:lnTo>
                  <a:pt x="75340" y="44190"/>
                </a:lnTo>
                <a:lnTo>
                  <a:pt x="112689" y="20445"/>
                </a:lnTo>
                <a:lnTo>
                  <a:pt x="155028" y="5312"/>
                </a:lnTo>
                <a:lnTo>
                  <a:pt x="201149" y="0"/>
                </a:lnTo>
                <a:lnTo>
                  <a:pt x="240575" y="3900"/>
                </a:lnTo>
                <a:lnTo>
                  <a:pt x="278126" y="15311"/>
                </a:lnTo>
                <a:lnTo>
                  <a:pt x="312748" y="33795"/>
                </a:lnTo>
                <a:lnTo>
                  <a:pt x="343384" y="58915"/>
                </a:lnTo>
                <a:lnTo>
                  <a:pt x="368504" y="89551"/>
                </a:lnTo>
                <a:lnTo>
                  <a:pt x="386988" y="124173"/>
                </a:lnTo>
                <a:lnTo>
                  <a:pt x="398399" y="161724"/>
                </a:lnTo>
                <a:lnTo>
                  <a:pt x="402299" y="201149"/>
                </a:lnTo>
                <a:lnTo>
                  <a:pt x="396987" y="247271"/>
                </a:lnTo>
                <a:lnTo>
                  <a:pt x="381854" y="289610"/>
                </a:lnTo>
                <a:lnTo>
                  <a:pt x="358109" y="326958"/>
                </a:lnTo>
                <a:lnTo>
                  <a:pt x="326959" y="358109"/>
                </a:lnTo>
                <a:lnTo>
                  <a:pt x="289610" y="381854"/>
                </a:lnTo>
                <a:lnTo>
                  <a:pt x="247271" y="396987"/>
                </a:lnTo>
                <a:lnTo>
                  <a:pt x="201149" y="402299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sz="2400" dirty="0"/>
              <a:t>-1</a:t>
            </a:r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184162" y="4417979"/>
            <a:ext cx="536787" cy="536787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49" y="402299"/>
                </a:moveTo>
                <a:lnTo>
                  <a:pt x="155028" y="396987"/>
                </a:lnTo>
                <a:lnTo>
                  <a:pt x="112689" y="381854"/>
                </a:lnTo>
                <a:lnTo>
                  <a:pt x="75340" y="358109"/>
                </a:lnTo>
                <a:lnTo>
                  <a:pt x="44190" y="326958"/>
                </a:lnTo>
                <a:lnTo>
                  <a:pt x="20445" y="289610"/>
                </a:lnTo>
                <a:lnTo>
                  <a:pt x="5312" y="247271"/>
                </a:lnTo>
                <a:lnTo>
                  <a:pt x="0" y="201149"/>
                </a:lnTo>
                <a:lnTo>
                  <a:pt x="5312" y="155028"/>
                </a:lnTo>
                <a:lnTo>
                  <a:pt x="20445" y="112689"/>
                </a:lnTo>
                <a:lnTo>
                  <a:pt x="44190" y="75340"/>
                </a:lnTo>
                <a:lnTo>
                  <a:pt x="75340" y="44190"/>
                </a:lnTo>
                <a:lnTo>
                  <a:pt x="112689" y="20445"/>
                </a:lnTo>
                <a:lnTo>
                  <a:pt x="155028" y="5312"/>
                </a:lnTo>
                <a:lnTo>
                  <a:pt x="201149" y="0"/>
                </a:lnTo>
                <a:lnTo>
                  <a:pt x="240575" y="3900"/>
                </a:lnTo>
                <a:lnTo>
                  <a:pt x="278126" y="15311"/>
                </a:lnTo>
                <a:lnTo>
                  <a:pt x="312748" y="33795"/>
                </a:lnTo>
                <a:lnTo>
                  <a:pt x="343384" y="58915"/>
                </a:lnTo>
                <a:lnTo>
                  <a:pt x="368504" y="89551"/>
                </a:lnTo>
                <a:lnTo>
                  <a:pt x="386988" y="124173"/>
                </a:lnTo>
                <a:lnTo>
                  <a:pt x="398399" y="161724"/>
                </a:lnTo>
                <a:lnTo>
                  <a:pt x="402299" y="201149"/>
                </a:lnTo>
                <a:lnTo>
                  <a:pt x="396987" y="247271"/>
                </a:lnTo>
                <a:lnTo>
                  <a:pt x="381854" y="289610"/>
                </a:lnTo>
                <a:lnTo>
                  <a:pt x="358109" y="326958"/>
                </a:lnTo>
                <a:lnTo>
                  <a:pt x="326959" y="358109"/>
                </a:lnTo>
                <a:lnTo>
                  <a:pt x="289610" y="381854"/>
                </a:lnTo>
                <a:lnTo>
                  <a:pt x="247271" y="396987"/>
                </a:lnTo>
                <a:lnTo>
                  <a:pt x="201149" y="402299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sz="2400" dirty="0"/>
              <a:t>0</a:t>
            </a:r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6492584" y="5077838"/>
            <a:ext cx="536786" cy="536787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49" y="402299"/>
                </a:moveTo>
                <a:lnTo>
                  <a:pt x="155028" y="396987"/>
                </a:lnTo>
                <a:lnTo>
                  <a:pt x="112689" y="381854"/>
                </a:lnTo>
                <a:lnTo>
                  <a:pt x="75340" y="358109"/>
                </a:lnTo>
                <a:lnTo>
                  <a:pt x="44190" y="326959"/>
                </a:lnTo>
                <a:lnTo>
                  <a:pt x="20445" y="289610"/>
                </a:lnTo>
                <a:lnTo>
                  <a:pt x="5312" y="247271"/>
                </a:lnTo>
                <a:lnTo>
                  <a:pt x="0" y="201149"/>
                </a:lnTo>
                <a:lnTo>
                  <a:pt x="5312" y="155028"/>
                </a:lnTo>
                <a:lnTo>
                  <a:pt x="20445" y="112689"/>
                </a:lnTo>
                <a:lnTo>
                  <a:pt x="44190" y="75340"/>
                </a:lnTo>
                <a:lnTo>
                  <a:pt x="75340" y="44190"/>
                </a:lnTo>
                <a:lnTo>
                  <a:pt x="112689" y="20445"/>
                </a:lnTo>
                <a:lnTo>
                  <a:pt x="155028" y="5312"/>
                </a:lnTo>
                <a:lnTo>
                  <a:pt x="201149" y="0"/>
                </a:lnTo>
                <a:lnTo>
                  <a:pt x="240575" y="3900"/>
                </a:lnTo>
                <a:lnTo>
                  <a:pt x="278126" y="15311"/>
                </a:lnTo>
                <a:lnTo>
                  <a:pt x="312748" y="33795"/>
                </a:lnTo>
                <a:lnTo>
                  <a:pt x="343384" y="58915"/>
                </a:lnTo>
                <a:lnTo>
                  <a:pt x="368504" y="89552"/>
                </a:lnTo>
                <a:lnTo>
                  <a:pt x="386988" y="124173"/>
                </a:lnTo>
                <a:lnTo>
                  <a:pt x="398399" y="161724"/>
                </a:lnTo>
                <a:lnTo>
                  <a:pt x="402299" y="201149"/>
                </a:lnTo>
                <a:lnTo>
                  <a:pt x="396987" y="247271"/>
                </a:lnTo>
                <a:lnTo>
                  <a:pt x="381854" y="289610"/>
                </a:lnTo>
                <a:lnTo>
                  <a:pt x="358109" y="326959"/>
                </a:lnTo>
                <a:lnTo>
                  <a:pt x="326959" y="358109"/>
                </a:lnTo>
                <a:lnTo>
                  <a:pt x="289610" y="381854"/>
                </a:lnTo>
                <a:lnTo>
                  <a:pt x="247271" y="396987"/>
                </a:lnTo>
                <a:lnTo>
                  <a:pt x="201149" y="402299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sz="2400" dirty="0"/>
              <a:t>-2</a:t>
            </a:r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7184162" y="5077832"/>
            <a:ext cx="536787" cy="536786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49" y="402299"/>
                </a:moveTo>
                <a:lnTo>
                  <a:pt x="155028" y="396987"/>
                </a:lnTo>
                <a:lnTo>
                  <a:pt x="112689" y="381854"/>
                </a:lnTo>
                <a:lnTo>
                  <a:pt x="75340" y="358109"/>
                </a:lnTo>
                <a:lnTo>
                  <a:pt x="44190" y="326959"/>
                </a:lnTo>
                <a:lnTo>
                  <a:pt x="20445" y="289610"/>
                </a:lnTo>
                <a:lnTo>
                  <a:pt x="5312" y="247271"/>
                </a:lnTo>
                <a:lnTo>
                  <a:pt x="0" y="201149"/>
                </a:lnTo>
                <a:lnTo>
                  <a:pt x="5312" y="155028"/>
                </a:lnTo>
                <a:lnTo>
                  <a:pt x="20445" y="112689"/>
                </a:lnTo>
                <a:lnTo>
                  <a:pt x="44190" y="75340"/>
                </a:lnTo>
                <a:lnTo>
                  <a:pt x="75340" y="44190"/>
                </a:lnTo>
                <a:lnTo>
                  <a:pt x="112689" y="20445"/>
                </a:lnTo>
                <a:lnTo>
                  <a:pt x="155028" y="5312"/>
                </a:lnTo>
                <a:lnTo>
                  <a:pt x="201149" y="0"/>
                </a:lnTo>
                <a:lnTo>
                  <a:pt x="240575" y="3900"/>
                </a:lnTo>
                <a:lnTo>
                  <a:pt x="278126" y="15311"/>
                </a:lnTo>
                <a:lnTo>
                  <a:pt x="312748" y="33795"/>
                </a:lnTo>
                <a:lnTo>
                  <a:pt x="343384" y="58915"/>
                </a:lnTo>
                <a:lnTo>
                  <a:pt x="368504" y="89552"/>
                </a:lnTo>
                <a:lnTo>
                  <a:pt x="386988" y="124173"/>
                </a:lnTo>
                <a:lnTo>
                  <a:pt x="398399" y="161724"/>
                </a:lnTo>
                <a:lnTo>
                  <a:pt x="402299" y="201149"/>
                </a:lnTo>
                <a:lnTo>
                  <a:pt x="396987" y="247271"/>
                </a:lnTo>
                <a:lnTo>
                  <a:pt x="381854" y="289610"/>
                </a:lnTo>
                <a:lnTo>
                  <a:pt x="358109" y="326959"/>
                </a:lnTo>
                <a:lnTo>
                  <a:pt x="326959" y="358109"/>
                </a:lnTo>
                <a:lnTo>
                  <a:pt x="289610" y="381854"/>
                </a:lnTo>
                <a:lnTo>
                  <a:pt x="247271" y="396987"/>
                </a:lnTo>
                <a:lnTo>
                  <a:pt x="201149" y="402299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sz="2400" dirty="0"/>
              <a:t>-1</a:t>
            </a:r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875743" y="5077838"/>
            <a:ext cx="536787" cy="536787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49" y="402299"/>
                </a:moveTo>
                <a:lnTo>
                  <a:pt x="155028" y="396987"/>
                </a:lnTo>
                <a:lnTo>
                  <a:pt x="112689" y="381854"/>
                </a:lnTo>
                <a:lnTo>
                  <a:pt x="75340" y="358109"/>
                </a:lnTo>
                <a:lnTo>
                  <a:pt x="44190" y="326959"/>
                </a:lnTo>
                <a:lnTo>
                  <a:pt x="20445" y="289610"/>
                </a:lnTo>
                <a:lnTo>
                  <a:pt x="5312" y="247271"/>
                </a:lnTo>
                <a:lnTo>
                  <a:pt x="0" y="201149"/>
                </a:lnTo>
                <a:lnTo>
                  <a:pt x="5312" y="155028"/>
                </a:lnTo>
                <a:lnTo>
                  <a:pt x="20445" y="112689"/>
                </a:lnTo>
                <a:lnTo>
                  <a:pt x="44190" y="75340"/>
                </a:lnTo>
                <a:lnTo>
                  <a:pt x="75340" y="44190"/>
                </a:lnTo>
                <a:lnTo>
                  <a:pt x="112689" y="20445"/>
                </a:lnTo>
                <a:lnTo>
                  <a:pt x="155028" y="5312"/>
                </a:lnTo>
                <a:lnTo>
                  <a:pt x="201149" y="0"/>
                </a:lnTo>
                <a:lnTo>
                  <a:pt x="240575" y="3900"/>
                </a:lnTo>
                <a:lnTo>
                  <a:pt x="278126" y="15311"/>
                </a:lnTo>
                <a:lnTo>
                  <a:pt x="312747" y="33795"/>
                </a:lnTo>
                <a:lnTo>
                  <a:pt x="343384" y="58915"/>
                </a:lnTo>
                <a:lnTo>
                  <a:pt x="368504" y="89552"/>
                </a:lnTo>
                <a:lnTo>
                  <a:pt x="386988" y="124173"/>
                </a:lnTo>
                <a:lnTo>
                  <a:pt x="398399" y="161724"/>
                </a:lnTo>
                <a:lnTo>
                  <a:pt x="402299" y="201149"/>
                </a:lnTo>
                <a:lnTo>
                  <a:pt x="396987" y="247271"/>
                </a:lnTo>
                <a:lnTo>
                  <a:pt x="381854" y="289610"/>
                </a:lnTo>
                <a:lnTo>
                  <a:pt x="358109" y="326959"/>
                </a:lnTo>
                <a:lnTo>
                  <a:pt x="326959" y="358109"/>
                </a:lnTo>
                <a:lnTo>
                  <a:pt x="289610" y="381854"/>
                </a:lnTo>
                <a:lnTo>
                  <a:pt x="247271" y="396987"/>
                </a:lnTo>
                <a:lnTo>
                  <a:pt x="201149" y="402299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sz="2400" dirty="0"/>
              <a:t>0</a:t>
            </a:r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7867920" y="3729330"/>
            <a:ext cx="577427" cy="565573"/>
          </a:xfrm>
          <a:custGeom>
            <a:avLst/>
            <a:gdLst/>
            <a:ahLst/>
            <a:cxnLst/>
            <a:rect l="l" t="t" r="r" b="b"/>
            <a:pathLst>
              <a:path w="433070" h="424180">
                <a:moveTo>
                  <a:pt x="432663" y="205346"/>
                </a:moveTo>
                <a:lnTo>
                  <a:pt x="427240" y="158254"/>
                </a:lnTo>
                <a:lnTo>
                  <a:pt x="411797" y="115036"/>
                </a:lnTo>
                <a:lnTo>
                  <a:pt x="387553" y="76911"/>
                </a:lnTo>
                <a:lnTo>
                  <a:pt x="355752" y="45110"/>
                </a:lnTo>
                <a:lnTo>
                  <a:pt x="317627" y="20866"/>
                </a:lnTo>
                <a:lnTo>
                  <a:pt x="274396" y="5422"/>
                </a:lnTo>
                <a:lnTo>
                  <a:pt x="227317" y="0"/>
                </a:lnTo>
                <a:lnTo>
                  <a:pt x="180225" y="5422"/>
                </a:lnTo>
                <a:lnTo>
                  <a:pt x="163804" y="11290"/>
                </a:lnTo>
                <a:lnTo>
                  <a:pt x="161036" y="11607"/>
                </a:lnTo>
                <a:lnTo>
                  <a:pt x="117055" y="27330"/>
                </a:lnTo>
                <a:lnTo>
                  <a:pt x="78257" y="51993"/>
                </a:lnTo>
                <a:lnTo>
                  <a:pt x="45897" y="84353"/>
                </a:lnTo>
                <a:lnTo>
                  <a:pt x="21234" y="123151"/>
                </a:lnTo>
                <a:lnTo>
                  <a:pt x="5511" y="167132"/>
                </a:lnTo>
                <a:lnTo>
                  <a:pt x="0" y="215036"/>
                </a:lnTo>
                <a:lnTo>
                  <a:pt x="5511" y="262953"/>
                </a:lnTo>
                <a:lnTo>
                  <a:pt x="21234" y="306933"/>
                </a:lnTo>
                <a:lnTo>
                  <a:pt x="45897" y="345732"/>
                </a:lnTo>
                <a:lnTo>
                  <a:pt x="78257" y="378079"/>
                </a:lnTo>
                <a:lnTo>
                  <a:pt x="117055" y="402755"/>
                </a:lnTo>
                <a:lnTo>
                  <a:pt x="161036" y="418465"/>
                </a:lnTo>
                <a:lnTo>
                  <a:pt x="208940" y="423989"/>
                </a:lnTo>
                <a:lnTo>
                  <a:pt x="249897" y="419938"/>
                </a:lnTo>
                <a:lnTo>
                  <a:pt x="288912" y="408089"/>
                </a:lnTo>
                <a:lnTo>
                  <a:pt x="324866" y="388886"/>
                </a:lnTo>
                <a:lnTo>
                  <a:pt x="338670" y="377558"/>
                </a:lnTo>
                <a:lnTo>
                  <a:pt x="341249" y="376186"/>
                </a:lnTo>
                <a:lnTo>
                  <a:pt x="372516" y="350545"/>
                </a:lnTo>
                <a:lnTo>
                  <a:pt x="398170" y="319278"/>
                </a:lnTo>
                <a:lnTo>
                  <a:pt x="417029" y="283933"/>
                </a:lnTo>
                <a:lnTo>
                  <a:pt x="428688" y="245592"/>
                </a:lnTo>
                <a:lnTo>
                  <a:pt x="432663" y="20534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7169878" y="3737440"/>
            <a:ext cx="563879" cy="560493"/>
          </a:xfrm>
          <a:custGeom>
            <a:avLst/>
            <a:gdLst/>
            <a:ahLst/>
            <a:cxnLst/>
            <a:rect l="l" t="t" r="r" b="b"/>
            <a:pathLst>
              <a:path w="422910" h="420369">
                <a:moveTo>
                  <a:pt x="422871" y="214934"/>
                </a:moveTo>
                <a:lnTo>
                  <a:pt x="417449" y="167843"/>
                </a:lnTo>
                <a:lnTo>
                  <a:pt x="402005" y="124625"/>
                </a:lnTo>
                <a:lnTo>
                  <a:pt x="377761" y="86499"/>
                </a:lnTo>
                <a:lnTo>
                  <a:pt x="376288" y="85039"/>
                </a:lnTo>
                <a:lnTo>
                  <a:pt x="371995" y="78270"/>
                </a:lnTo>
                <a:lnTo>
                  <a:pt x="339636" y="45910"/>
                </a:lnTo>
                <a:lnTo>
                  <a:pt x="300850" y="21247"/>
                </a:lnTo>
                <a:lnTo>
                  <a:pt x="256870" y="5524"/>
                </a:lnTo>
                <a:lnTo>
                  <a:pt x="208953" y="0"/>
                </a:lnTo>
                <a:lnTo>
                  <a:pt x="161048" y="5524"/>
                </a:lnTo>
                <a:lnTo>
                  <a:pt x="117068" y="21247"/>
                </a:lnTo>
                <a:lnTo>
                  <a:pt x="78270" y="45910"/>
                </a:lnTo>
                <a:lnTo>
                  <a:pt x="45910" y="78270"/>
                </a:lnTo>
                <a:lnTo>
                  <a:pt x="21247" y="117068"/>
                </a:lnTo>
                <a:lnTo>
                  <a:pt x="5524" y="161048"/>
                </a:lnTo>
                <a:lnTo>
                  <a:pt x="0" y="208953"/>
                </a:lnTo>
                <a:lnTo>
                  <a:pt x="5524" y="256870"/>
                </a:lnTo>
                <a:lnTo>
                  <a:pt x="21247" y="300850"/>
                </a:lnTo>
                <a:lnTo>
                  <a:pt x="45910" y="339648"/>
                </a:lnTo>
                <a:lnTo>
                  <a:pt x="78270" y="371995"/>
                </a:lnTo>
                <a:lnTo>
                  <a:pt x="117068" y="396671"/>
                </a:lnTo>
                <a:lnTo>
                  <a:pt x="161048" y="412381"/>
                </a:lnTo>
                <a:lnTo>
                  <a:pt x="164668" y="412800"/>
                </a:lnTo>
                <a:lnTo>
                  <a:pt x="170434" y="414858"/>
                </a:lnTo>
                <a:lnTo>
                  <a:pt x="217525" y="420281"/>
                </a:lnTo>
                <a:lnTo>
                  <a:pt x="257771" y="416293"/>
                </a:lnTo>
                <a:lnTo>
                  <a:pt x="296100" y="404647"/>
                </a:lnTo>
                <a:lnTo>
                  <a:pt x="331444" y="385775"/>
                </a:lnTo>
                <a:lnTo>
                  <a:pt x="362724" y="360133"/>
                </a:lnTo>
                <a:lnTo>
                  <a:pt x="388366" y="328853"/>
                </a:lnTo>
                <a:lnTo>
                  <a:pt x="407238" y="293509"/>
                </a:lnTo>
                <a:lnTo>
                  <a:pt x="418884" y="255181"/>
                </a:lnTo>
                <a:lnTo>
                  <a:pt x="422871" y="214934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7875644" y="4416890"/>
            <a:ext cx="557953" cy="557953"/>
          </a:xfrm>
          <a:custGeom>
            <a:avLst/>
            <a:gdLst/>
            <a:ahLst/>
            <a:cxnLst/>
            <a:rect l="l" t="t" r="r" b="b"/>
            <a:pathLst>
              <a:path w="418464" h="418464">
                <a:moveTo>
                  <a:pt x="417893" y="208953"/>
                </a:moveTo>
                <a:lnTo>
                  <a:pt x="412381" y="161048"/>
                </a:lnTo>
                <a:lnTo>
                  <a:pt x="396659" y="117068"/>
                </a:lnTo>
                <a:lnTo>
                  <a:pt x="371995" y="78270"/>
                </a:lnTo>
                <a:lnTo>
                  <a:pt x="339636" y="45910"/>
                </a:lnTo>
                <a:lnTo>
                  <a:pt x="300837" y="21247"/>
                </a:lnTo>
                <a:lnTo>
                  <a:pt x="256857" y="5524"/>
                </a:lnTo>
                <a:lnTo>
                  <a:pt x="208953" y="0"/>
                </a:lnTo>
                <a:lnTo>
                  <a:pt x="161036" y="5524"/>
                </a:lnTo>
                <a:lnTo>
                  <a:pt x="117055" y="21247"/>
                </a:lnTo>
                <a:lnTo>
                  <a:pt x="78257" y="45910"/>
                </a:lnTo>
                <a:lnTo>
                  <a:pt x="45897" y="78270"/>
                </a:lnTo>
                <a:lnTo>
                  <a:pt x="21234" y="117068"/>
                </a:lnTo>
                <a:lnTo>
                  <a:pt x="5511" y="161048"/>
                </a:lnTo>
                <a:lnTo>
                  <a:pt x="0" y="208953"/>
                </a:lnTo>
                <a:lnTo>
                  <a:pt x="5511" y="256870"/>
                </a:lnTo>
                <a:lnTo>
                  <a:pt x="21234" y="300850"/>
                </a:lnTo>
                <a:lnTo>
                  <a:pt x="45897" y="339636"/>
                </a:lnTo>
                <a:lnTo>
                  <a:pt x="78257" y="371995"/>
                </a:lnTo>
                <a:lnTo>
                  <a:pt x="117055" y="396671"/>
                </a:lnTo>
                <a:lnTo>
                  <a:pt x="161036" y="412381"/>
                </a:lnTo>
                <a:lnTo>
                  <a:pt x="208953" y="417906"/>
                </a:lnTo>
                <a:lnTo>
                  <a:pt x="249897" y="413854"/>
                </a:lnTo>
                <a:lnTo>
                  <a:pt x="288912" y="401993"/>
                </a:lnTo>
                <a:lnTo>
                  <a:pt x="324878" y="382803"/>
                </a:lnTo>
                <a:lnTo>
                  <a:pt x="356692" y="356704"/>
                </a:lnTo>
                <a:lnTo>
                  <a:pt x="382790" y="324878"/>
                </a:lnTo>
                <a:lnTo>
                  <a:pt x="401993" y="288912"/>
                </a:lnTo>
                <a:lnTo>
                  <a:pt x="413842" y="249910"/>
                </a:lnTo>
                <a:lnTo>
                  <a:pt x="417893" y="208953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3576433" y="3771283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3576433" y="4438348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4275567" y="4438348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576433" y="5106599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4275567" y="5106599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4974699" y="5106565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203249" y="406499"/>
                </a:moveTo>
                <a:lnTo>
                  <a:pt x="156646" y="401132"/>
                </a:lnTo>
                <a:lnTo>
                  <a:pt x="113865" y="385841"/>
                </a:lnTo>
                <a:lnTo>
                  <a:pt x="76127" y="361848"/>
                </a:lnTo>
                <a:lnTo>
                  <a:pt x="44651" y="330372"/>
                </a:lnTo>
                <a:lnTo>
                  <a:pt x="20658" y="292634"/>
                </a:lnTo>
                <a:lnTo>
                  <a:pt x="5367" y="249853"/>
                </a:lnTo>
                <a:lnTo>
                  <a:pt x="0" y="203249"/>
                </a:lnTo>
                <a:lnTo>
                  <a:pt x="5367" y="156646"/>
                </a:lnTo>
                <a:lnTo>
                  <a:pt x="20658" y="113865"/>
                </a:lnTo>
                <a:lnTo>
                  <a:pt x="44651" y="76127"/>
                </a:lnTo>
                <a:lnTo>
                  <a:pt x="76127" y="44651"/>
                </a:lnTo>
                <a:lnTo>
                  <a:pt x="113865" y="20658"/>
                </a:lnTo>
                <a:lnTo>
                  <a:pt x="156646" y="5367"/>
                </a:lnTo>
                <a:lnTo>
                  <a:pt x="203249" y="0"/>
                </a:lnTo>
                <a:lnTo>
                  <a:pt x="243087" y="3941"/>
                </a:lnTo>
                <a:lnTo>
                  <a:pt x="281030" y="15471"/>
                </a:lnTo>
                <a:lnTo>
                  <a:pt x="316013" y="34148"/>
                </a:lnTo>
                <a:lnTo>
                  <a:pt x="346969" y="59530"/>
                </a:lnTo>
                <a:lnTo>
                  <a:pt x="372351" y="90486"/>
                </a:lnTo>
                <a:lnTo>
                  <a:pt x="391028" y="125469"/>
                </a:lnTo>
                <a:lnTo>
                  <a:pt x="402558" y="163412"/>
                </a:lnTo>
                <a:lnTo>
                  <a:pt x="406499" y="203249"/>
                </a:lnTo>
                <a:lnTo>
                  <a:pt x="401132" y="249853"/>
                </a:lnTo>
                <a:lnTo>
                  <a:pt x="385841" y="292634"/>
                </a:lnTo>
                <a:lnTo>
                  <a:pt x="361848" y="330372"/>
                </a:lnTo>
                <a:lnTo>
                  <a:pt x="330372" y="361848"/>
                </a:lnTo>
                <a:lnTo>
                  <a:pt x="292634" y="385841"/>
                </a:lnTo>
                <a:lnTo>
                  <a:pt x="249853" y="401132"/>
                </a:lnTo>
                <a:lnTo>
                  <a:pt x="203249" y="406499"/>
                </a:lnTo>
                <a:close/>
              </a:path>
            </a:pathLst>
          </a:custGeom>
          <a:solidFill>
            <a:srgbClr val="0097A7">
              <a:alpha val="1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4993044" y="3729313"/>
            <a:ext cx="547793" cy="547793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205349" y="410699"/>
                </a:moveTo>
                <a:lnTo>
                  <a:pt x="158265" y="405276"/>
                </a:lnTo>
                <a:lnTo>
                  <a:pt x="115042" y="389827"/>
                </a:lnTo>
                <a:lnTo>
                  <a:pt x="76914" y="365586"/>
                </a:lnTo>
                <a:lnTo>
                  <a:pt x="45113" y="333785"/>
                </a:lnTo>
                <a:lnTo>
                  <a:pt x="20871" y="295657"/>
                </a:lnTo>
                <a:lnTo>
                  <a:pt x="5423" y="252434"/>
                </a:lnTo>
                <a:lnTo>
                  <a:pt x="0" y="205349"/>
                </a:lnTo>
                <a:lnTo>
                  <a:pt x="5423" y="158265"/>
                </a:lnTo>
                <a:lnTo>
                  <a:pt x="20871" y="115042"/>
                </a:lnTo>
                <a:lnTo>
                  <a:pt x="45113" y="76914"/>
                </a:lnTo>
                <a:lnTo>
                  <a:pt x="76914" y="45113"/>
                </a:lnTo>
                <a:lnTo>
                  <a:pt x="115042" y="20871"/>
                </a:lnTo>
                <a:lnTo>
                  <a:pt x="158265" y="5423"/>
                </a:lnTo>
                <a:lnTo>
                  <a:pt x="205349" y="0"/>
                </a:lnTo>
                <a:lnTo>
                  <a:pt x="252434" y="5423"/>
                </a:lnTo>
                <a:lnTo>
                  <a:pt x="295657" y="20871"/>
                </a:lnTo>
                <a:lnTo>
                  <a:pt x="333785" y="45113"/>
                </a:lnTo>
                <a:lnTo>
                  <a:pt x="365586" y="76914"/>
                </a:lnTo>
                <a:lnTo>
                  <a:pt x="389828" y="115042"/>
                </a:lnTo>
                <a:lnTo>
                  <a:pt x="405276" y="158265"/>
                </a:lnTo>
                <a:lnTo>
                  <a:pt x="410699" y="205349"/>
                </a:lnTo>
                <a:lnTo>
                  <a:pt x="406717" y="245598"/>
                </a:lnTo>
                <a:lnTo>
                  <a:pt x="395068" y="283933"/>
                </a:lnTo>
                <a:lnTo>
                  <a:pt x="376198" y="319278"/>
                </a:lnTo>
                <a:lnTo>
                  <a:pt x="350554" y="350554"/>
                </a:lnTo>
                <a:lnTo>
                  <a:pt x="319278" y="376198"/>
                </a:lnTo>
                <a:lnTo>
                  <a:pt x="283934" y="395068"/>
                </a:lnTo>
                <a:lnTo>
                  <a:pt x="245598" y="406717"/>
                </a:lnTo>
                <a:lnTo>
                  <a:pt x="205349" y="4106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4281944" y="3750206"/>
            <a:ext cx="547793" cy="547793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205349" y="410699"/>
                </a:moveTo>
                <a:lnTo>
                  <a:pt x="158265" y="405276"/>
                </a:lnTo>
                <a:lnTo>
                  <a:pt x="115042" y="389828"/>
                </a:lnTo>
                <a:lnTo>
                  <a:pt x="76914" y="365586"/>
                </a:lnTo>
                <a:lnTo>
                  <a:pt x="45113" y="333785"/>
                </a:lnTo>
                <a:lnTo>
                  <a:pt x="20871" y="295657"/>
                </a:lnTo>
                <a:lnTo>
                  <a:pt x="5423" y="252434"/>
                </a:lnTo>
                <a:lnTo>
                  <a:pt x="0" y="205349"/>
                </a:lnTo>
                <a:lnTo>
                  <a:pt x="5423" y="158265"/>
                </a:lnTo>
                <a:lnTo>
                  <a:pt x="20871" y="115042"/>
                </a:lnTo>
                <a:lnTo>
                  <a:pt x="45113" y="76914"/>
                </a:lnTo>
                <a:lnTo>
                  <a:pt x="76914" y="45113"/>
                </a:lnTo>
                <a:lnTo>
                  <a:pt x="115042" y="20871"/>
                </a:lnTo>
                <a:lnTo>
                  <a:pt x="158265" y="5423"/>
                </a:lnTo>
                <a:lnTo>
                  <a:pt x="205349" y="0"/>
                </a:lnTo>
                <a:lnTo>
                  <a:pt x="252434" y="5423"/>
                </a:lnTo>
                <a:lnTo>
                  <a:pt x="295657" y="20871"/>
                </a:lnTo>
                <a:lnTo>
                  <a:pt x="333785" y="45113"/>
                </a:lnTo>
                <a:lnTo>
                  <a:pt x="365586" y="76914"/>
                </a:lnTo>
                <a:lnTo>
                  <a:pt x="389828" y="115042"/>
                </a:lnTo>
                <a:lnTo>
                  <a:pt x="405276" y="158265"/>
                </a:lnTo>
                <a:lnTo>
                  <a:pt x="410699" y="205349"/>
                </a:lnTo>
                <a:lnTo>
                  <a:pt x="406717" y="245598"/>
                </a:lnTo>
                <a:lnTo>
                  <a:pt x="395068" y="283933"/>
                </a:lnTo>
                <a:lnTo>
                  <a:pt x="376198" y="319278"/>
                </a:lnTo>
                <a:lnTo>
                  <a:pt x="350554" y="350554"/>
                </a:lnTo>
                <a:lnTo>
                  <a:pt x="319278" y="376198"/>
                </a:lnTo>
                <a:lnTo>
                  <a:pt x="283934" y="395068"/>
                </a:lnTo>
                <a:lnTo>
                  <a:pt x="245598" y="406717"/>
                </a:lnTo>
                <a:lnTo>
                  <a:pt x="205349" y="4106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4975533" y="4417930"/>
            <a:ext cx="547793" cy="547793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205349" y="410699"/>
                </a:moveTo>
                <a:lnTo>
                  <a:pt x="158265" y="405276"/>
                </a:lnTo>
                <a:lnTo>
                  <a:pt x="115042" y="389828"/>
                </a:lnTo>
                <a:lnTo>
                  <a:pt x="76914" y="365587"/>
                </a:lnTo>
                <a:lnTo>
                  <a:pt x="45113" y="333786"/>
                </a:lnTo>
                <a:lnTo>
                  <a:pt x="20872" y="295657"/>
                </a:lnTo>
                <a:lnTo>
                  <a:pt x="5423" y="252434"/>
                </a:lnTo>
                <a:lnTo>
                  <a:pt x="0" y="205349"/>
                </a:lnTo>
                <a:lnTo>
                  <a:pt x="5423" y="158265"/>
                </a:lnTo>
                <a:lnTo>
                  <a:pt x="20872" y="115042"/>
                </a:lnTo>
                <a:lnTo>
                  <a:pt x="45113" y="76914"/>
                </a:lnTo>
                <a:lnTo>
                  <a:pt x="76914" y="45113"/>
                </a:lnTo>
                <a:lnTo>
                  <a:pt x="115042" y="20872"/>
                </a:lnTo>
                <a:lnTo>
                  <a:pt x="158265" y="5423"/>
                </a:lnTo>
                <a:lnTo>
                  <a:pt x="205349" y="0"/>
                </a:lnTo>
                <a:lnTo>
                  <a:pt x="252434" y="5423"/>
                </a:lnTo>
                <a:lnTo>
                  <a:pt x="295657" y="20872"/>
                </a:lnTo>
                <a:lnTo>
                  <a:pt x="333785" y="45113"/>
                </a:lnTo>
                <a:lnTo>
                  <a:pt x="365586" y="76914"/>
                </a:lnTo>
                <a:lnTo>
                  <a:pt x="389828" y="115042"/>
                </a:lnTo>
                <a:lnTo>
                  <a:pt x="405276" y="158265"/>
                </a:lnTo>
                <a:lnTo>
                  <a:pt x="410699" y="205349"/>
                </a:lnTo>
                <a:lnTo>
                  <a:pt x="406717" y="245598"/>
                </a:lnTo>
                <a:lnTo>
                  <a:pt x="395068" y="283934"/>
                </a:lnTo>
                <a:lnTo>
                  <a:pt x="376198" y="319278"/>
                </a:lnTo>
                <a:lnTo>
                  <a:pt x="350554" y="350554"/>
                </a:lnTo>
                <a:lnTo>
                  <a:pt x="319278" y="376198"/>
                </a:lnTo>
                <a:lnTo>
                  <a:pt x="283934" y="395068"/>
                </a:lnTo>
                <a:lnTo>
                  <a:pt x="245598" y="406717"/>
                </a:lnTo>
                <a:lnTo>
                  <a:pt x="205349" y="4106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6482406" y="3051605"/>
            <a:ext cx="17991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Arial"/>
                <a:cs typeface="Arial"/>
              </a:rPr>
              <a:t>Modulated </a:t>
            </a:r>
            <a:r>
              <a:rPr sz="1867" spc="-7" dirty="0">
                <a:latin typeface="Arial"/>
                <a:cs typeface="Arial"/>
              </a:rPr>
              <a:t>by  </a:t>
            </a:r>
            <a:r>
              <a:rPr sz="1867" dirty="0">
                <a:latin typeface="Arial"/>
                <a:cs typeface="Arial"/>
              </a:rPr>
              <a:t>relative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positions</a:t>
            </a:r>
            <a:endParaRPr sz="1867" dirty="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8000" y="2095701"/>
            <a:ext cx="4796597" cy="457732"/>
          </a:xfrm>
          <a:prstGeom prst="rect">
            <a:avLst/>
          </a:prstGeom>
        </p:spPr>
      </p:pic>
      <p:sp>
        <p:nvSpPr>
          <p:cNvPr id="41" name="标题 1">
            <a:extLst>
              <a:ext uri="{FF2B5EF4-FFF2-40B4-BE49-F238E27FC236}">
                <a16:creationId xmlns:a16="http://schemas.microsoft.com/office/drawing/2014/main" id="{E96DD892-97D7-4A6E-B37A-7C18181D60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Closer look at relative</a:t>
            </a:r>
            <a:r>
              <a:rPr lang="en-US" altLang="zh-CN" spc="-120" dirty="0"/>
              <a:t> </a:t>
            </a:r>
            <a:r>
              <a:rPr lang="en-US" altLang="zh-CN" spc="-7" dirty="0"/>
              <a:t>attention</a:t>
            </a:r>
            <a:endParaRPr lang="zh-CN" altLang="en-US" dirty="0"/>
          </a:p>
        </p:txBody>
      </p: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815BB199-B957-4411-9EA0-E7D47557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7BDCD43-DF8E-4816-BC69-6D5F164654BC}"/>
              </a:ext>
            </a:extLst>
          </p:cNvPr>
          <p:cNvSpPr txBox="1"/>
          <p:nvPr/>
        </p:nvSpPr>
        <p:spPr>
          <a:xfrm>
            <a:off x="2051657" y="5649277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Self-similarity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D1D196-C18B-440D-914A-A6D9B6533F85}"/>
              </a:ext>
            </a:extLst>
          </p:cNvPr>
          <p:cNvSpPr txBox="1"/>
          <p:nvPr/>
        </p:nvSpPr>
        <p:spPr>
          <a:xfrm>
            <a:off x="8344785" y="5649277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Similarity between positions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2E88940-1008-4AF4-A70D-8285584D0E93}"/>
              </a:ext>
            </a:extLst>
          </p:cNvPr>
          <p:cNvSpPr/>
          <p:nvPr/>
        </p:nvSpPr>
        <p:spPr>
          <a:xfrm>
            <a:off x="6096000" y="2023294"/>
            <a:ext cx="1624949" cy="59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A6FEDA9-C3C1-4695-9981-9473F3EC7EAE}"/>
              </a:ext>
            </a:extLst>
          </p:cNvPr>
          <p:cNvSpPr/>
          <p:nvPr/>
        </p:nvSpPr>
        <p:spPr>
          <a:xfrm>
            <a:off x="6623159" y="1603335"/>
            <a:ext cx="57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FF0000"/>
                </a:solidFill>
                <a:latin typeface="Arial Rounded MT Bold" panose="020F0704030504030204" pitchFamily="34" charset="0"/>
              </a:rPr>
              <a:t>S</a:t>
            </a:r>
            <a:r>
              <a:rPr lang="en-US" altLang="zh-CN" i="1" baseline="-25000" dirty="0" err="1">
                <a:solidFill>
                  <a:srgbClr val="FF0000"/>
                </a:solidFill>
                <a:latin typeface="Arial Rounded MT Bold" panose="020F0704030504030204" pitchFamily="34" charset="0"/>
              </a:rPr>
              <a:t>rel</a:t>
            </a:r>
            <a:r>
              <a:rPr lang="en-US" altLang="zh-CN" i="1" baseline="-25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EC9DB-43A7-4049-A64D-273F9FA7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Calculate </a:t>
            </a:r>
            <a:r>
              <a:rPr lang="en-US" altLang="zh-CN" i="1" dirty="0" err="1">
                <a:latin typeface="Arial Rounded MT Bold" panose="020F0704030504030204" pitchFamily="34" charset="0"/>
              </a:rPr>
              <a:t>S</a:t>
            </a:r>
            <a:r>
              <a:rPr lang="en-US" altLang="zh-CN" i="1" baseline="-25000" dirty="0" err="1">
                <a:latin typeface="Arial Rounded MT Bold" panose="020F0704030504030204" pitchFamily="34" charset="0"/>
              </a:rPr>
              <a:t>rel</a:t>
            </a:r>
            <a:r>
              <a:rPr lang="en-US" altLang="zh-CN" i="1" baseline="-25000" dirty="0">
                <a:latin typeface="Arial Rounded MT Bold" panose="020F0704030504030204" pitchFamily="34" charset="0"/>
              </a:rPr>
              <a:t> </a:t>
            </a:r>
            <a:r>
              <a:rPr lang="en-US" altLang="zh-CN" dirty="0"/>
              <a:t>=</a:t>
            </a:r>
            <a:r>
              <a:rPr lang="en-US" altLang="zh-CN" i="1" dirty="0" err="1">
                <a:latin typeface="Arial Rounded MT Bold" panose="020F0704030504030204" pitchFamily="34" charset="0"/>
              </a:rPr>
              <a:t>Qf</a:t>
            </a:r>
            <a:r>
              <a:rPr lang="en-US" altLang="zh-CN" i="1" dirty="0">
                <a:latin typeface="Arial Rounded MT Bold" panose="020F0704030504030204" pitchFamily="34" charset="0"/>
              </a:rPr>
              <a:t>(</a:t>
            </a:r>
            <a:r>
              <a:rPr lang="en-US" altLang="zh-CN" i="1" dirty="0" err="1">
                <a:latin typeface="Arial Rounded MT Bold" panose="020F0704030504030204" pitchFamily="34" charset="0"/>
              </a:rPr>
              <a:t>E</a:t>
            </a:r>
            <a:r>
              <a:rPr lang="en-US" altLang="zh-CN" i="1" baseline="-25000" dirty="0" err="1">
                <a:latin typeface="Arial Rounded MT Bold" panose="020F0704030504030204" pitchFamily="34" charset="0"/>
              </a:rPr>
              <a:t>rel</a:t>
            </a:r>
            <a:r>
              <a:rPr lang="en-US" altLang="zh-CN" i="1" baseline="-25000" dirty="0">
                <a:latin typeface="Arial Rounded MT Bold" panose="020F0704030504030204" pitchFamily="34" charset="0"/>
              </a:rPr>
              <a:t> </a:t>
            </a:r>
            <a:r>
              <a:rPr lang="en-US" altLang="zh-CN" i="1" dirty="0">
                <a:latin typeface="Arial Rounded MT Bold" panose="020F0704030504030204" pitchFamily="34" charset="0"/>
              </a:rPr>
              <a:t>) </a:t>
            </a:r>
            <a:r>
              <a:rPr lang="en-US" altLang="zh-CN" dirty="0"/>
              <a:t>(original)</a:t>
            </a:r>
            <a:endParaRPr lang="zh-CN" altLang="en-US" i="1" baseline="-25000" dirty="0">
              <a:latin typeface="Arial Rounded MT Bold" panose="020F070403050403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E69A2F8-5557-4E08-B3F2-0D5635F44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>
          <a:xfrm>
            <a:off x="2200449" y="1825625"/>
            <a:ext cx="7791102" cy="160337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20D8A-2C80-4ED2-A52B-388FE8D6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712A30CB-DF44-4943-A593-C65EE546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9" r="80927"/>
          <a:stretch/>
        </p:blipFill>
        <p:spPr>
          <a:xfrm>
            <a:off x="2200449" y="3563937"/>
            <a:ext cx="1486027" cy="2613026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65D9ABFC-C82E-44FE-9B04-4AFF028B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t="39949" r="37564"/>
          <a:stretch/>
        </p:blipFill>
        <p:spPr>
          <a:xfrm>
            <a:off x="3686476" y="3563937"/>
            <a:ext cx="3378468" cy="2613026"/>
          </a:xfrm>
          <a:prstGeom prst="rect">
            <a:avLst/>
          </a:prstGeo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6D835E1C-8D77-4698-9D34-B7890701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7" t="39949"/>
          <a:stretch/>
        </p:blipFill>
        <p:spPr>
          <a:xfrm>
            <a:off x="7064944" y="3563937"/>
            <a:ext cx="2926606" cy="2613026"/>
          </a:xfrm>
          <a:prstGeom prst="rect">
            <a:avLst/>
          </a:prstGeom>
        </p:spPr>
      </p:pic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DA90979-53A9-4F50-8C3A-380F208D8E35}"/>
              </a:ext>
            </a:extLst>
          </p:cNvPr>
          <p:cNvSpPr/>
          <p:nvPr/>
        </p:nvSpPr>
        <p:spPr>
          <a:xfrm rot="16200000">
            <a:off x="4540031" y="3990544"/>
            <a:ext cx="1987385" cy="1134170"/>
          </a:xfrm>
          <a:prstGeom prst="parallelogram">
            <a:avLst>
              <a:gd name="adj" fmla="val 39343"/>
            </a:avLst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C628ADD-9426-4BA2-9A2A-E1E9F6BF36E7}"/>
              </a:ext>
            </a:extLst>
          </p:cNvPr>
          <p:cNvCxnSpPr/>
          <p:nvPr/>
        </p:nvCxnSpPr>
        <p:spPr>
          <a:xfrm>
            <a:off x="8884118" y="3563937"/>
            <a:ext cx="0" cy="1970589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A0F4C31-53B7-7F40-9D79-4DBBACAB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387" r="88675" b="77174"/>
          <a:stretch/>
        </p:blipFill>
        <p:spPr>
          <a:xfrm>
            <a:off x="1323230" y="4153988"/>
            <a:ext cx="790303" cy="9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033" y="574554"/>
            <a:ext cx="7674187" cy="1368750"/>
          </a:xfrm>
          <a:prstGeom prst="rect">
            <a:avLst/>
          </a:prstGeom>
        </p:spPr>
        <p:txBody>
          <a:bodyPr vert="horz" wrap="square" lIns="0" tIns="14393" rIns="0" bIns="0" rtlCol="0" anchor="ctr">
            <a:spAutoFit/>
          </a:bodyPr>
          <a:lstStyle/>
          <a:p>
            <a:pPr marL="33866" marR="23706">
              <a:lnSpc>
                <a:spcPct val="100400"/>
              </a:lnSpc>
              <a:spcBef>
                <a:spcPts val="113"/>
              </a:spcBef>
            </a:pPr>
            <a:r>
              <a:rPr spc="200" dirty="0">
                <a:cs typeface="Calibri"/>
              </a:rPr>
              <a:t>Skewing </a:t>
            </a:r>
            <a:r>
              <a:rPr spc="180" dirty="0">
                <a:cs typeface="Calibri"/>
              </a:rPr>
              <a:t>to </a:t>
            </a:r>
            <a:r>
              <a:rPr spc="193" dirty="0">
                <a:cs typeface="Calibri"/>
              </a:rPr>
              <a:t>reduce </a:t>
            </a:r>
            <a:r>
              <a:rPr spc="160" dirty="0">
                <a:cs typeface="Calibri"/>
              </a:rPr>
              <a:t>relative</a:t>
            </a:r>
            <a:r>
              <a:rPr spc="-287" dirty="0">
                <a:cs typeface="Calibri"/>
              </a:rPr>
              <a:t> </a:t>
            </a:r>
            <a:r>
              <a:rPr spc="233" dirty="0">
                <a:cs typeface="Calibri"/>
              </a:rPr>
              <a:t>memory  </a:t>
            </a:r>
            <a:r>
              <a:rPr spc="207" dirty="0">
                <a:cs typeface="Calibri"/>
              </a:rPr>
              <a:t>from </a:t>
            </a:r>
            <a:r>
              <a:rPr sz="3200" spc="213" dirty="0">
                <a:cs typeface="Calibri"/>
              </a:rPr>
              <a:t>O(L</a:t>
            </a:r>
            <a:r>
              <a:rPr sz="3200" spc="320" baseline="31250" dirty="0">
                <a:cs typeface="Calibri"/>
              </a:rPr>
              <a:t>2</a:t>
            </a:r>
            <a:r>
              <a:rPr sz="3200" spc="213" dirty="0">
                <a:cs typeface="Calibri"/>
              </a:rPr>
              <a:t>D) </a:t>
            </a:r>
            <a:r>
              <a:rPr sz="3200" spc="180" dirty="0">
                <a:cs typeface="Calibri"/>
              </a:rPr>
              <a:t>to</a:t>
            </a:r>
            <a:r>
              <a:rPr sz="3200" spc="-152" dirty="0">
                <a:cs typeface="Calibri"/>
              </a:rPr>
              <a:t> </a:t>
            </a:r>
            <a:r>
              <a:rPr sz="3200" spc="193" dirty="0">
                <a:cs typeface="Calibri"/>
              </a:rPr>
              <a:t>O(LD)</a:t>
            </a:r>
            <a:endParaRPr sz="3200" dirty="0"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1636" y="3424967"/>
            <a:ext cx="900853" cy="50043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0799" marR="40639">
              <a:lnSpc>
                <a:spcPct val="101600"/>
              </a:lnSpc>
              <a:spcBef>
                <a:spcPts val="113"/>
              </a:spcBef>
            </a:pPr>
            <a:r>
              <a:rPr sz="1067" spc="33" dirty="0">
                <a:latin typeface="Calibri"/>
                <a:cs typeface="Calibri"/>
              </a:rPr>
              <a:t>Relative  </a:t>
            </a:r>
            <a:r>
              <a:rPr sz="1067" spc="67" dirty="0">
                <a:latin typeface="Calibri"/>
                <a:cs typeface="Calibri"/>
              </a:rPr>
              <a:t>embeddings </a:t>
            </a:r>
            <a:endParaRPr sz="1067">
              <a:latin typeface="Calibri"/>
              <a:cs typeface="Calibri"/>
            </a:endParaRPr>
          </a:p>
          <a:p>
            <a:pPr marL="50799">
              <a:lnSpc>
                <a:spcPts val="1107"/>
              </a:lnSpc>
            </a:pPr>
            <a:r>
              <a:rPr sz="2000" spc="80" baseline="-22222" dirty="0">
                <a:latin typeface="Calibri"/>
                <a:cs typeface="Calibri"/>
              </a:rPr>
              <a:t>E</a:t>
            </a:r>
            <a:r>
              <a:rPr sz="867" spc="53" dirty="0">
                <a:latin typeface="Calibri"/>
                <a:cs typeface="Calibri"/>
              </a:rPr>
              <a:t>r</a:t>
            </a:r>
            <a:endParaRPr sz="8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8221" y="4557987"/>
            <a:ext cx="579967" cy="33861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6933">
              <a:spcBef>
                <a:spcPts val="400"/>
              </a:spcBef>
            </a:pPr>
            <a:r>
              <a:rPr sz="1600" i="1" spc="120" dirty="0">
                <a:solidFill>
                  <a:srgbClr val="D9439D"/>
                </a:solidFill>
                <a:latin typeface="Calibri"/>
                <a:cs typeface="Calibri"/>
              </a:rPr>
              <a:t>Skew</a:t>
            </a:r>
            <a:r>
              <a:rPr sz="1867" spc="127" dirty="0">
                <a:latin typeface="Calibri"/>
                <a:cs typeface="Calibri"/>
              </a:rPr>
              <a:t> </a:t>
            </a:r>
            <a:endParaRPr sz="1867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8631" y="2886662"/>
            <a:ext cx="5925667" cy="3290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19991" y="3436355"/>
            <a:ext cx="83989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i="1" spc="40" dirty="0">
                <a:latin typeface="Calibri"/>
                <a:cs typeface="Calibri"/>
              </a:rPr>
              <a:t>Multiply </a:t>
            </a:r>
            <a:r>
              <a:rPr sz="1067" i="1" spc="47" dirty="0">
                <a:latin typeface="Calibri"/>
                <a:cs typeface="Calibri"/>
              </a:rPr>
              <a:t>by</a:t>
            </a:r>
            <a:r>
              <a:rPr sz="1067" i="1" spc="-80" dirty="0">
                <a:latin typeface="Calibri"/>
                <a:cs typeface="Calibri"/>
              </a:rPr>
              <a:t> </a:t>
            </a:r>
            <a:r>
              <a:rPr sz="1067" i="1" spc="67" dirty="0">
                <a:latin typeface="Calibri"/>
                <a:cs typeface="Calibri"/>
              </a:rPr>
              <a:t>Q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2369" y="5611973"/>
            <a:ext cx="841587" cy="34372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i="1" spc="47" dirty="0">
                <a:solidFill>
                  <a:srgbClr val="D9439D"/>
                </a:solidFill>
                <a:latin typeface="Calibri"/>
                <a:cs typeface="Calibri"/>
              </a:rPr>
              <a:t>Directly  multiply </a:t>
            </a:r>
            <a:r>
              <a:rPr sz="1067" i="1" spc="53" dirty="0">
                <a:solidFill>
                  <a:srgbClr val="D9439D"/>
                </a:solidFill>
                <a:latin typeface="Calibri"/>
                <a:cs typeface="Calibri"/>
              </a:rPr>
              <a:t>by</a:t>
            </a:r>
            <a:r>
              <a:rPr sz="1067" i="1" spc="-100" dirty="0">
                <a:solidFill>
                  <a:srgbClr val="D9439D"/>
                </a:solidFill>
                <a:latin typeface="Calibri"/>
                <a:cs typeface="Calibri"/>
              </a:rPr>
              <a:t> </a:t>
            </a:r>
            <a:r>
              <a:rPr sz="1067" i="1" spc="73" dirty="0">
                <a:solidFill>
                  <a:srgbClr val="D9439D"/>
                </a:solidFill>
                <a:latin typeface="Calibri"/>
                <a:cs typeface="Calibri"/>
              </a:rPr>
              <a:t>Q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9634" y="4975938"/>
            <a:ext cx="3716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89" baseline="-20833" dirty="0">
                <a:latin typeface="Calibri"/>
                <a:cs typeface="Calibri"/>
              </a:rPr>
              <a:t>S</a:t>
            </a:r>
            <a:r>
              <a:rPr sz="1067" spc="60" dirty="0">
                <a:latin typeface="Calibri"/>
                <a:cs typeface="Calibri"/>
              </a:rPr>
              <a:t>rel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56231" y="4622460"/>
            <a:ext cx="614679" cy="206587"/>
          </a:xfrm>
          <a:custGeom>
            <a:avLst/>
            <a:gdLst/>
            <a:ahLst/>
            <a:cxnLst/>
            <a:rect l="l" t="t" r="r" b="b"/>
            <a:pathLst>
              <a:path w="461010" h="154939">
                <a:moveTo>
                  <a:pt x="460805" y="154796"/>
                </a:moveTo>
                <a:lnTo>
                  <a:pt x="0" y="154796"/>
                </a:lnTo>
                <a:lnTo>
                  <a:pt x="0" y="0"/>
                </a:lnTo>
                <a:lnTo>
                  <a:pt x="460805" y="0"/>
                </a:lnTo>
                <a:lnTo>
                  <a:pt x="460805" y="154796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3256231" y="4320905"/>
            <a:ext cx="614679" cy="206587"/>
          </a:xfrm>
          <a:custGeom>
            <a:avLst/>
            <a:gdLst/>
            <a:ahLst/>
            <a:cxnLst/>
            <a:rect l="l" t="t" r="r" b="b"/>
            <a:pathLst>
              <a:path w="461010" h="154939">
                <a:moveTo>
                  <a:pt x="460805" y="154796"/>
                </a:moveTo>
                <a:lnTo>
                  <a:pt x="0" y="154796"/>
                </a:lnTo>
                <a:lnTo>
                  <a:pt x="0" y="0"/>
                </a:lnTo>
                <a:lnTo>
                  <a:pt x="460805" y="0"/>
                </a:lnTo>
                <a:lnTo>
                  <a:pt x="460805" y="154796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256241" y="3999992"/>
            <a:ext cx="614679" cy="206587"/>
          </a:xfrm>
          <a:custGeom>
            <a:avLst/>
            <a:gdLst/>
            <a:ahLst/>
            <a:cxnLst/>
            <a:rect l="l" t="t" r="r" b="b"/>
            <a:pathLst>
              <a:path w="461010" h="154939">
                <a:moveTo>
                  <a:pt x="460805" y="154796"/>
                </a:moveTo>
                <a:lnTo>
                  <a:pt x="0" y="154796"/>
                </a:lnTo>
                <a:lnTo>
                  <a:pt x="0" y="0"/>
                </a:lnTo>
                <a:lnTo>
                  <a:pt x="460805" y="0"/>
                </a:lnTo>
                <a:lnTo>
                  <a:pt x="460805" y="154796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5239883" y="5329760"/>
            <a:ext cx="844973" cy="817033"/>
            <a:chOff x="3929912" y="3997319"/>
            <a:chExt cx="633730" cy="6127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9921" y="4432973"/>
              <a:ext cx="176987" cy="1769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518" y="3997319"/>
              <a:ext cx="176987" cy="1769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8220" y="4215146"/>
              <a:ext cx="176987" cy="1769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8220" y="4432973"/>
              <a:ext cx="176987" cy="1769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518" y="4215146"/>
              <a:ext cx="176987" cy="1769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518" y="4432973"/>
              <a:ext cx="176987" cy="1769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9913" y="3997324"/>
              <a:ext cx="405765" cy="394970"/>
            </a:xfrm>
            <a:custGeom>
              <a:avLst/>
              <a:gdLst/>
              <a:ahLst/>
              <a:cxnLst/>
              <a:rect l="l" t="t" r="r" b="b"/>
              <a:pathLst>
                <a:path w="405764" h="394970">
                  <a:moveTo>
                    <a:pt x="176987" y="306324"/>
                  </a:moveTo>
                  <a:lnTo>
                    <a:pt x="162115" y="257225"/>
                  </a:lnTo>
                  <a:lnTo>
                    <a:pt x="122364" y="224561"/>
                  </a:lnTo>
                  <a:lnTo>
                    <a:pt x="88493" y="217830"/>
                  </a:lnTo>
                  <a:lnTo>
                    <a:pt x="54051" y="224777"/>
                  </a:lnTo>
                  <a:lnTo>
                    <a:pt x="25920" y="243751"/>
                  </a:lnTo>
                  <a:lnTo>
                    <a:pt x="6959" y="271881"/>
                  </a:lnTo>
                  <a:lnTo>
                    <a:pt x="0" y="306324"/>
                  </a:lnTo>
                  <a:lnTo>
                    <a:pt x="6959" y="340766"/>
                  </a:lnTo>
                  <a:lnTo>
                    <a:pt x="25920" y="368896"/>
                  </a:lnTo>
                  <a:lnTo>
                    <a:pt x="54051" y="387858"/>
                  </a:lnTo>
                  <a:lnTo>
                    <a:pt x="88493" y="394817"/>
                  </a:lnTo>
                  <a:lnTo>
                    <a:pt x="122936" y="387858"/>
                  </a:lnTo>
                  <a:lnTo>
                    <a:pt x="151066" y="368896"/>
                  </a:lnTo>
                  <a:lnTo>
                    <a:pt x="170040" y="340766"/>
                  </a:lnTo>
                  <a:lnTo>
                    <a:pt x="176987" y="306324"/>
                  </a:lnTo>
                  <a:close/>
                </a:path>
                <a:path w="405764" h="394970">
                  <a:moveTo>
                    <a:pt x="405282" y="88493"/>
                  </a:moveTo>
                  <a:lnTo>
                    <a:pt x="390423" y="39395"/>
                  </a:lnTo>
                  <a:lnTo>
                    <a:pt x="350659" y="6731"/>
                  </a:lnTo>
                  <a:lnTo>
                    <a:pt x="316788" y="0"/>
                  </a:lnTo>
                  <a:lnTo>
                    <a:pt x="282346" y="6959"/>
                  </a:lnTo>
                  <a:lnTo>
                    <a:pt x="254215" y="25920"/>
                  </a:lnTo>
                  <a:lnTo>
                    <a:pt x="235254" y="54051"/>
                  </a:lnTo>
                  <a:lnTo>
                    <a:pt x="228295" y="88493"/>
                  </a:lnTo>
                  <a:lnTo>
                    <a:pt x="235254" y="122936"/>
                  </a:lnTo>
                  <a:lnTo>
                    <a:pt x="254215" y="151066"/>
                  </a:lnTo>
                  <a:lnTo>
                    <a:pt x="282346" y="170027"/>
                  </a:lnTo>
                  <a:lnTo>
                    <a:pt x="316788" y="176987"/>
                  </a:lnTo>
                  <a:lnTo>
                    <a:pt x="351243" y="170027"/>
                  </a:lnTo>
                  <a:lnTo>
                    <a:pt x="379374" y="151066"/>
                  </a:lnTo>
                  <a:lnTo>
                    <a:pt x="398335" y="122936"/>
                  </a:lnTo>
                  <a:lnTo>
                    <a:pt x="405282" y="8849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9912" y="3997319"/>
              <a:ext cx="177010" cy="1770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29900" y="3997324"/>
              <a:ext cx="405765" cy="394970"/>
            </a:xfrm>
            <a:custGeom>
              <a:avLst/>
              <a:gdLst/>
              <a:ahLst/>
              <a:cxnLst/>
              <a:rect l="l" t="t" r="r" b="b"/>
              <a:pathLst>
                <a:path w="405764" h="394970">
                  <a:moveTo>
                    <a:pt x="177012" y="306324"/>
                  </a:moveTo>
                  <a:lnTo>
                    <a:pt x="162140" y="257213"/>
                  </a:lnTo>
                  <a:lnTo>
                    <a:pt x="122377" y="224548"/>
                  </a:lnTo>
                  <a:lnTo>
                    <a:pt x="88506" y="217817"/>
                  </a:lnTo>
                  <a:lnTo>
                    <a:pt x="54063" y="224764"/>
                  </a:lnTo>
                  <a:lnTo>
                    <a:pt x="25933" y="243738"/>
                  </a:lnTo>
                  <a:lnTo>
                    <a:pt x="6959" y="271868"/>
                  </a:lnTo>
                  <a:lnTo>
                    <a:pt x="0" y="306324"/>
                  </a:lnTo>
                  <a:lnTo>
                    <a:pt x="6959" y="340766"/>
                  </a:lnTo>
                  <a:lnTo>
                    <a:pt x="25933" y="368896"/>
                  </a:lnTo>
                  <a:lnTo>
                    <a:pt x="54063" y="387870"/>
                  </a:lnTo>
                  <a:lnTo>
                    <a:pt x="88506" y="394830"/>
                  </a:lnTo>
                  <a:lnTo>
                    <a:pt x="122961" y="387870"/>
                  </a:lnTo>
                  <a:lnTo>
                    <a:pt x="151091" y="368896"/>
                  </a:lnTo>
                  <a:lnTo>
                    <a:pt x="170065" y="340766"/>
                  </a:lnTo>
                  <a:lnTo>
                    <a:pt x="177012" y="306324"/>
                  </a:lnTo>
                  <a:close/>
                </a:path>
                <a:path w="405764" h="394970">
                  <a:moveTo>
                    <a:pt x="405307" y="88506"/>
                  </a:moveTo>
                  <a:lnTo>
                    <a:pt x="390436" y="39408"/>
                  </a:lnTo>
                  <a:lnTo>
                    <a:pt x="350672" y="6743"/>
                  </a:lnTo>
                  <a:lnTo>
                    <a:pt x="316801" y="0"/>
                  </a:lnTo>
                  <a:lnTo>
                    <a:pt x="282346" y="6959"/>
                  </a:lnTo>
                  <a:lnTo>
                    <a:pt x="254215" y="25920"/>
                  </a:lnTo>
                  <a:lnTo>
                    <a:pt x="235242" y="54051"/>
                  </a:lnTo>
                  <a:lnTo>
                    <a:pt x="228295" y="88506"/>
                  </a:lnTo>
                  <a:lnTo>
                    <a:pt x="235242" y="122961"/>
                  </a:lnTo>
                  <a:lnTo>
                    <a:pt x="254215" y="151091"/>
                  </a:lnTo>
                  <a:lnTo>
                    <a:pt x="282346" y="170053"/>
                  </a:lnTo>
                  <a:lnTo>
                    <a:pt x="316801" y="177012"/>
                  </a:lnTo>
                  <a:lnTo>
                    <a:pt x="351243" y="170053"/>
                  </a:lnTo>
                  <a:lnTo>
                    <a:pt x="379374" y="151091"/>
                  </a:lnTo>
                  <a:lnTo>
                    <a:pt x="398348" y="122961"/>
                  </a:lnTo>
                  <a:lnTo>
                    <a:pt x="405307" y="8850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47644" y="5400519"/>
            <a:ext cx="3234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i="1" spc="67" dirty="0">
                <a:solidFill>
                  <a:srgbClr val="D9439D"/>
                </a:solidFill>
                <a:latin typeface="Calibri"/>
                <a:cs typeface="Calibri"/>
              </a:rPr>
              <a:t>Pad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4615" y="4947306"/>
            <a:ext cx="5054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149" baseline="-20833" dirty="0">
                <a:latin typeface="Calibri"/>
                <a:cs typeface="Calibri"/>
              </a:rPr>
              <a:t>QE</a:t>
            </a:r>
            <a:r>
              <a:rPr sz="1067" spc="100" dirty="0">
                <a:latin typeface="Calibri"/>
                <a:cs typeface="Calibri"/>
              </a:rPr>
              <a:t>rT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65950" y="5395558"/>
            <a:ext cx="6900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i="1" spc="80" dirty="0">
                <a:solidFill>
                  <a:srgbClr val="D9439D"/>
                </a:solidFill>
                <a:latin typeface="Calibri"/>
                <a:cs typeface="Calibri"/>
              </a:rPr>
              <a:t>Reshape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93140" y="5395561"/>
            <a:ext cx="39285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i="1" spc="80" dirty="0">
                <a:solidFill>
                  <a:srgbClr val="D9439D"/>
                </a:solidFill>
                <a:latin typeface="Calibri"/>
                <a:cs typeface="Calibri"/>
              </a:rPr>
              <a:t>Slice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12467" y="3396710"/>
            <a:ext cx="860213" cy="566420"/>
            <a:chOff x="3084350" y="2547532"/>
            <a:chExt cx="645160" cy="424815"/>
          </a:xfrm>
        </p:grpSpPr>
        <p:sp>
          <p:nvSpPr>
            <p:cNvPr id="27" name="object 27"/>
            <p:cNvSpPr/>
            <p:nvPr/>
          </p:nvSpPr>
          <p:spPr>
            <a:xfrm>
              <a:off x="3089113" y="2562521"/>
              <a:ext cx="617220" cy="404495"/>
            </a:xfrm>
            <a:custGeom>
              <a:avLst/>
              <a:gdLst/>
              <a:ahLst/>
              <a:cxnLst/>
              <a:rect l="l" t="t" r="r" b="b"/>
              <a:pathLst>
                <a:path w="617220" h="404494">
                  <a:moveTo>
                    <a:pt x="0" y="404453"/>
                  </a:moveTo>
                  <a:lnTo>
                    <a:pt x="57243" y="399895"/>
                  </a:lnTo>
                  <a:lnTo>
                    <a:pt x="107827" y="387012"/>
                  </a:lnTo>
                  <a:lnTo>
                    <a:pt x="152702" y="366995"/>
                  </a:lnTo>
                  <a:lnTo>
                    <a:pt x="192820" y="341032"/>
                  </a:lnTo>
                  <a:lnTo>
                    <a:pt x="229132" y="310312"/>
                  </a:lnTo>
                  <a:lnTo>
                    <a:pt x="262590" y="276024"/>
                  </a:lnTo>
                  <a:lnTo>
                    <a:pt x="294146" y="239358"/>
                  </a:lnTo>
                  <a:lnTo>
                    <a:pt x="324749" y="201503"/>
                  </a:lnTo>
                  <a:lnTo>
                    <a:pt x="355353" y="163648"/>
                  </a:lnTo>
                  <a:lnTo>
                    <a:pt x="386909" y="126983"/>
                  </a:lnTo>
                  <a:lnTo>
                    <a:pt x="420367" y="92695"/>
                  </a:lnTo>
                  <a:lnTo>
                    <a:pt x="456679" y="61975"/>
                  </a:lnTo>
                  <a:lnTo>
                    <a:pt x="496797" y="36012"/>
                  </a:lnTo>
                  <a:lnTo>
                    <a:pt x="541672" y="15994"/>
                  </a:lnTo>
                  <a:lnTo>
                    <a:pt x="579023" y="5598"/>
                  </a:lnTo>
                  <a:lnTo>
                    <a:pt x="612891" y="363"/>
                  </a:lnTo>
                  <a:lnTo>
                    <a:pt x="61688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4826" y="2552294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949" y="21401"/>
                  </a:moveTo>
                  <a:lnTo>
                    <a:pt x="11175" y="10226"/>
                  </a:lnTo>
                  <a:lnTo>
                    <a:pt x="0" y="0"/>
                  </a:lnTo>
                  <a:lnTo>
                    <a:pt x="29875" y="9397"/>
                  </a:lnTo>
                  <a:lnTo>
                    <a:pt x="949" y="2140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694826" y="2552294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11175" y="10226"/>
                  </a:moveTo>
                  <a:lnTo>
                    <a:pt x="949" y="21401"/>
                  </a:lnTo>
                  <a:lnTo>
                    <a:pt x="29875" y="9397"/>
                  </a:lnTo>
                  <a:lnTo>
                    <a:pt x="0" y="0"/>
                  </a:lnTo>
                  <a:lnTo>
                    <a:pt x="11175" y="1022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05627" y="3493802"/>
            <a:ext cx="79587" cy="22563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333" i="1" spc="87" dirty="0">
                <a:latin typeface="Century Gothic"/>
                <a:cs typeface="Century Gothic"/>
              </a:rPr>
              <a:t>i</a:t>
            </a:r>
            <a:endParaRPr sz="1333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50821" y="3612128"/>
            <a:ext cx="88900" cy="15981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933" i="1" spc="-152" dirty="0">
                <a:latin typeface="Verdana"/>
                <a:cs typeface="Verdana"/>
              </a:rPr>
              <a:t>q</a:t>
            </a:r>
            <a:endParaRPr sz="933" dirty="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77729" y="5574414"/>
            <a:ext cx="202353" cy="22563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0799">
              <a:spcBef>
                <a:spcPts val="160"/>
              </a:spcBef>
            </a:pPr>
            <a:r>
              <a:rPr sz="1333" i="1" spc="-40" dirty="0">
                <a:latin typeface="Century Gothic"/>
                <a:cs typeface="Century Gothic"/>
              </a:rPr>
              <a:t>i</a:t>
            </a:r>
            <a:r>
              <a:rPr sz="1400" i="1" spc="-59" baseline="-31746" dirty="0">
                <a:latin typeface="Verdana"/>
                <a:cs typeface="Verdana"/>
              </a:rPr>
              <a:t>q</a:t>
            </a:r>
            <a:endParaRPr sz="1400" baseline="-31746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2968" y="4613839"/>
            <a:ext cx="1985433" cy="6209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893"/>
              </a:lnSpc>
              <a:spcBef>
                <a:spcPts val="133"/>
              </a:spcBef>
            </a:pPr>
            <a:r>
              <a:rPr sz="1600" spc="93" dirty="0">
                <a:latin typeface="Calibri"/>
                <a:cs typeface="Calibri"/>
              </a:rPr>
              <a:t>Our</a:t>
            </a:r>
            <a:r>
              <a:rPr sz="1600" spc="33" dirty="0">
                <a:latin typeface="Calibri"/>
                <a:cs typeface="Calibri"/>
              </a:rPr>
              <a:t> </a:t>
            </a:r>
            <a:r>
              <a:rPr sz="1600" spc="93" dirty="0">
                <a:latin typeface="Calibri"/>
                <a:cs typeface="Calibri"/>
              </a:rPr>
              <a:t>work</a:t>
            </a:r>
            <a:endParaRPr sz="1600" dirty="0">
              <a:latin typeface="Calibri"/>
              <a:cs typeface="Calibri"/>
            </a:endParaRPr>
          </a:p>
          <a:p>
            <a:pPr marL="16933">
              <a:lnSpc>
                <a:spcPts val="2853"/>
              </a:lnSpc>
            </a:pPr>
            <a:r>
              <a:rPr sz="2400" spc="127" dirty="0">
                <a:latin typeface="Calibri"/>
                <a:cs typeface="Calibri"/>
              </a:rPr>
              <a:t>O(LD): </a:t>
            </a:r>
            <a:r>
              <a:rPr sz="2400" b="1" spc="107" dirty="0">
                <a:solidFill>
                  <a:srgbClr val="D9439D"/>
                </a:solidFill>
                <a:latin typeface="Calibri"/>
                <a:cs typeface="Calibri"/>
              </a:rPr>
              <a:t>4.2</a:t>
            </a:r>
            <a:r>
              <a:rPr sz="2400" b="1" spc="-107" dirty="0">
                <a:solidFill>
                  <a:srgbClr val="D9439D"/>
                </a:solidFill>
                <a:latin typeface="Calibri"/>
                <a:cs typeface="Calibri"/>
              </a:rPr>
              <a:t> </a:t>
            </a:r>
            <a:r>
              <a:rPr sz="2400" b="1" spc="180" dirty="0">
                <a:solidFill>
                  <a:srgbClr val="D9439D"/>
                </a:solidFill>
                <a:latin typeface="Calibri"/>
                <a:cs typeface="Calibri"/>
              </a:rPr>
              <a:t>MB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9101" y="2753604"/>
            <a:ext cx="2205567" cy="6209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lnSpc>
                <a:spcPts val="1893"/>
              </a:lnSpc>
              <a:spcBef>
                <a:spcPts val="133"/>
              </a:spcBef>
            </a:pPr>
            <a:r>
              <a:rPr sz="1600" spc="73" dirty="0">
                <a:latin typeface="Calibri"/>
                <a:cs typeface="Calibri"/>
              </a:rPr>
              <a:t>Previous</a:t>
            </a:r>
            <a:r>
              <a:rPr sz="1600" spc="27" dirty="0">
                <a:latin typeface="Calibri"/>
                <a:cs typeface="Calibri"/>
              </a:rPr>
              <a:t> </a:t>
            </a:r>
            <a:r>
              <a:rPr sz="1600" spc="87" dirty="0">
                <a:latin typeface="Calibri"/>
                <a:cs typeface="Calibri"/>
              </a:rPr>
              <a:t>work</a:t>
            </a:r>
            <a:endParaRPr sz="1600">
              <a:latin typeface="Calibri"/>
              <a:cs typeface="Calibri"/>
            </a:endParaRPr>
          </a:p>
          <a:p>
            <a:pPr marL="50799">
              <a:lnSpc>
                <a:spcPts val="2853"/>
              </a:lnSpc>
            </a:pPr>
            <a:r>
              <a:rPr sz="2400" spc="120" dirty="0">
                <a:latin typeface="Calibri"/>
                <a:cs typeface="Calibri"/>
              </a:rPr>
              <a:t>O(L</a:t>
            </a:r>
            <a:r>
              <a:rPr sz="2400" spc="180" baseline="30092" dirty="0">
                <a:latin typeface="Calibri"/>
                <a:cs typeface="Calibri"/>
              </a:rPr>
              <a:t>2</a:t>
            </a:r>
            <a:r>
              <a:rPr sz="2400" spc="120" dirty="0">
                <a:latin typeface="Calibri"/>
                <a:cs typeface="Calibri"/>
              </a:rPr>
              <a:t>D): </a:t>
            </a:r>
            <a:r>
              <a:rPr sz="2400" b="1" spc="160" dirty="0">
                <a:solidFill>
                  <a:srgbClr val="D9439D"/>
                </a:solidFill>
                <a:latin typeface="Calibri"/>
                <a:cs typeface="Calibri"/>
              </a:rPr>
              <a:t>8.5</a:t>
            </a:r>
            <a:r>
              <a:rPr sz="2400" b="1" spc="-60" dirty="0">
                <a:solidFill>
                  <a:srgbClr val="D9439D"/>
                </a:solidFill>
                <a:latin typeface="Calibri"/>
                <a:cs typeface="Calibri"/>
              </a:rPr>
              <a:t> </a:t>
            </a:r>
            <a:r>
              <a:rPr sz="2400" b="1" spc="227" dirty="0">
                <a:solidFill>
                  <a:srgbClr val="D9439D"/>
                </a:solidFill>
                <a:latin typeface="Calibri"/>
                <a:cs typeface="Calibri"/>
              </a:rPr>
              <a:t>GB 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085665" y="4799623"/>
            <a:ext cx="889847" cy="895773"/>
            <a:chOff x="3064248" y="3599717"/>
            <a:chExt cx="667385" cy="671830"/>
          </a:xfrm>
        </p:grpSpPr>
        <p:sp>
          <p:nvSpPr>
            <p:cNvPr id="36" name="object 36"/>
            <p:cNvSpPr/>
            <p:nvPr/>
          </p:nvSpPr>
          <p:spPr>
            <a:xfrm>
              <a:off x="3069011" y="3604480"/>
              <a:ext cx="639445" cy="652145"/>
            </a:xfrm>
            <a:custGeom>
              <a:avLst/>
              <a:gdLst/>
              <a:ahLst/>
              <a:cxnLst/>
              <a:rect l="l" t="t" r="r" b="b"/>
              <a:pathLst>
                <a:path w="639445" h="652145">
                  <a:moveTo>
                    <a:pt x="0" y="0"/>
                  </a:moveTo>
                  <a:lnTo>
                    <a:pt x="43759" y="3930"/>
                  </a:lnTo>
                  <a:lnTo>
                    <a:pt x="83735" y="15232"/>
                  </a:lnTo>
                  <a:lnTo>
                    <a:pt x="120307" y="33166"/>
                  </a:lnTo>
                  <a:lnTo>
                    <a:pt x="153851" y="56997"/>
                  </a:lnTo>
                  <a:lnTo>
                    <a:pt x="184748" y="85987"/>
                  </a:lnTo>
                  <a:lnTo>
                    <a:pt x="213375" y="119400"/>
                  </a:lnTo>
                  <a:lnTo>
                    <a:pt x="240109" y="156498"/>
                  </a:lnTo>
                  <a:lnTo>
                    <a:pt x="265331" y="196543"/>
                  </a:lnTo>
                  <a:lnTo>
                    <a:pt x="289418" y="238800"/>
                  </a:lnTo>
                  <a:lnTo>
                    <a:pt x="312748" y="282531"/>
                  </a:lnTo>
                  <a:lnTo>
                    <a:pt x="335699" y="326999"/>
                  </a:lnTo>
                  <a:lnTo>
                    <a:pt x="360961" y="375886"/>
                  </a:lnTo>
                  <a:lnTo>
                    <a:pt x="386726" y="423791"/>
                  </a:lnTo>
                  <a:lnTo>
                    <a:pt x="413498" y="469735"/>
                  </a:lnTo>
                  <a:lnTo>
                    <a:pt x="441781" y="512735"/>
                  </a:lnTo>
                  <a:lnTo>
                    <a:pt x="472078" y="551812"/>
                  </a:lnTo>
                  <a:lnTo>
                    <a:pt x="513548" y="593645"/>
                  </a:lnTo>
                  <a:lnTo>
                    <a:pt x="559937" y="625898"/>
                  </a:lnTo>
                  <a:lnTo>
                    <a:pt x="598547" y="642648"/>
                  </a:lnTo>
                  <a:lnTo>
                    <a:pt x="635987" y="651458"/>
                  </a:lnTo>
                  <a:lnTo>
                    <a:pt x="637209" y="651631"/>
                  </a:lnTo>
                  <a:lnTo>
                    <a:pt x="638828" y="65184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696445" y="4244933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0" y="21376"/>
                  </a:moveTo>
                  <a:lnTo>
                    <a:pt x="11394" y="11394"/>
                  </a:lnTo>
                  <a:lnTo>
                    <a:pt x="1411" y="0"/>
                  </a:lnTo>
                  <a:lnTo>
                    <a:pt x="30072" y="12628"/>
                  </a:lnTo>
                  <a:lnTo>
                    <a:pt x="0" y="2137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96445" y="4244933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11394" y="11394"/>
                  </a:moveTo>
                  <a:lnTo>
                    <a:pt x="0" y="21376"/>
                  </a:lnTo>
                  <a:lnTo>
                    <a:pt x="30072" y="12628"/>
                  </a:lnTo>
                  <a:lnTo>
                    <a:pt x="1411" y="0"/>
                  </a:lnTo>
                  <a:lnTo>
                    <a:pt x="11394" y="113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885274" y="2338979"/>
            <a:ext cx="876300" cy="846667"/>
            <a:chOff x="2913955" y="1754234"/>
            <a:chExt cx="657225" cy="63500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3964" y="2199015"/>
              <a:ext cx="190431" cy="1902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7318" y="1976624"/>
              <a:ext cx="190431" cy="1902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0672" y="1754234"/>
              <a:ext cx="190431" cy="1902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7318" y="2199015"/>
              <a:ext cx="190431" cy="1902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0672" y="1976624"/>
              <a:ext cx="190431" cy="1902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0672" y="2199015"/>
              <a:ext cx="190431" cy="19022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18727" y="1758996"/>
              <a:ext cx="414655" cy="403225"/>
            </a:xfrm>
            <a:custGeom>
              <a:avLst/>
              <a:gdLst/>
              <a:ahLst/>
              <a:cxnLst/>
              <a:rect l="l" t="t" r="r" b="b"/>
              <a:pathLst>
                <a:path w="414654" h="403225">
                  <a:moveTo>
                    <a:pt x="233353" y="90347"/>
                  </a:moveTo>
                  <a:lnTo>
                    <a:pt x="240462" y="55180"/>
                  </a:lnTo>
                  <a:lnTo>
                    <a:pt x="259846" y="26462"/>
                  </a:lnTo>
                  <a:lnTo>
                    <a:pt x="288598" y="7099"/>
                  </a:lnTo>
                  <a:lnTo>
                    <a:pt x="323806" y="0"/>
                  </a:lnTo>
                  <a:lnTo>
                    <a:pt x="373990" y="15179"/>
                  </a:lnTo>
                  <a:lnTo>
                    <a:pt x="407374" y="55773"/>
                  </a:lnTo>
                  <a:lnTo>
                    <a:pt x="414259" y="90347"/>
                  </a:lnTo>
                  <a:lnTo>
                    <a:pt x="407151" y="125515"/>
                  </a:lnTo>
                  <a:lnTo>
                    <a:pt x="387766" y="154233"/>
                  </a:lnTo>
                  <a:lnTo>
                    <a:pt x="359015" y="173595"/>
                  </a:lnTo>
                  <a:lnTo>
                    <a:pt x="323806" y="180695"/>
                  </a:lnTo>
                  <a:lnTo>
                    <a:pt x="288598" y="173595"/>
                  </a:lnTo>
                  <a:lnTo>
                    <a:pt x="259846" y="154233"/>
                  </a:lnTo>
                  <a:lnTo>
                    <a:pt x="240462" y="125515"/>
                  </a:lnTo>
                  <a:lnTo>
                    <a:pt x="233353" y="90347"/>
                  </a:lnTo>
                  <a:close/>
                </a:path>
                <a:path w="414654" h="403225">
                  <a:moveTo>
                    <a:pt x="0" y="312738"/>
                  </a:moveTo>
                  <a:lnTo>
                    <a:pt x="7108" y="277571"/>
                  </a:lnTo>
                  <a:lnTo>
                    <a:pt x="26493" y="248852"/>
                  </a:lnTo>
                  <a:lnTo>
                    <a:pt x="55244" y="229490"/>
                  </a:lnTo>
                  <a:lnTo>
                    <a:pt x="90453" y="222390"/>
                  </a:lnTo>
                  <a:lnTo>
                    <a:pt x="140636" y="237570"/>
                  </a:lnTo>
                  <a:lnTo>
                    <a:pt x="174021" y="278163"/>
                  </a:lnTo>
                  <a:lnTo>
                    <a:pt x="180906" y="312738"/>
                  </a:lnTo>
                  <a:lnTo>
                    <a:pt x="173798" y="347905"/>
                  </a:lnTo>
                  <a:lnTo>
                    <a:pt x="154413" y="376623"/>
                  </a:lnTo>
                  <a:lnTo>
                    <a:pt x="125661" y="395986"/>
                  </a:lnTo>
                  <a:lnTo>
                    <a:pt x="90453" y="403086"/>
                  </a:lnTo>
                  <a:lnTo>
                    <a:pt x="55244" y="395986"/>
                  </a:lnTo>
                  <a:lnTo>
                    <a:pt x="26493" y="376623"/>
                  </a:lnTo>
                  <a:lnTo>
                    <a:pt x="7108" y="347905"/>
                  </a:lnTo>
                  <a:lnTo>
                    <a:pt x="0" y="312738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3955" y="1754234"/>
              <a:ext cx="190454" cy="19024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12967" y="2152105"/>
            <a:ext cx="3549227" cy="37617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833"/>
              </a:lnSpc>
              <a:spcBef>
                <a:spcPts val="133"/>
              </a:spcBef>
            </a:pPr>
            <a:r>
              <a:rPr sz="1600" spc="60" dirty="0">
                <a:latin typeface="Calibri"/>
                <a:cs typeface="Calibri"/>
              </a:rPr>
              <a:t>Per </a:t>
            </a:r>
            <a:r>
              <a:rPr sz="1600" spc="47" dirty="0">
                <a:latin typeface="Calibri"/>
                <a:cs typeface="Calibri"/>
              </a:rPr>
              <a:t>layer, </a:t>
            </a:r>
            <a:r>
              <a:rPr sz="1600" spc="60" dirty="0">
                <a:solidFill>
                  <a:srgbClr val="D9439D"/>
                </a:solidFill>
                <a:latin typeface="Calibri"/>
                <a:cs typeface="Calibri"/>
              </a:rPr>
              <a:t>L=2048,</a:t>
            </a:r>
            <a:r>
              <a:rPr sz="1600" spc="-20" dirty="0">
                <a:solidFill>
                  <a:srgbClr val="D9439D"/>
                </a:solidFill>
                <a:latin typeface="Calibri"/>
                <a:cs typeface="Calibri"/>
              </a:rPr>
              <a:t> </a:t>
            </a:r>
            <a:r>
              <a:rPr sz="1600" spc="73" dirty="0">
                <a:solidFill>
                  <a:srgbClr val="D9439D"/>
                </a:solidFill>
                <a:latin typeface="Calibri"/>
                <a:cs typeface="Calibri"/>
              </a:rPr>
              <a:t>D=512</a:t>
            </a:r>
            <a:endParaRPr sz="1600" dirty="0">
              <a:latin typeface="Calibri"/>
              <a:cs typeface="Calibri"/>
            </a:endParaRPr>
          </a:p>
          <a:p>
            <a:pPr marR="6773" algn="r">
              <a:lnSpc>
                <a:spcPts val="1033"/>
              </a:lnSpc>
            </a:pPr>
            <a:r>
              <a:rPr sz="933" dirty="0">
                <a:latin typeface="Arial"/>
                <a:cs typeface="Arial"/>
              </a:rPr>
              <a:t>0</a:t>
            </a:r>
          </a:p>
        </p:txBody>
      </p:sp>
      <p:sp>
        <p:nvSpPr>
          <p:cNvPr id="49" name="object 49"/>
          <p:cNvSpPr/>
          <p:nvPr/>
        </p:nvSpPr>
        <p:spPr>
          <a:xfrm>
            <a:off x="3891625" y="26418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0" y="90359"/>
                </a:moveTo>
                <a:lnTo>
                  <a:pt x="7109" y="55187"/>
                </a:lnTo>
                <a:lnTo>
                  <a:pt x="26496" y="26465"/>
                </a:lnTo>
                <a:lnTo>
                  <a:pt x="55251" y="7100"/>
                </a:lnTo>
                <a:lnTo>
                  <a:pt x="90464" y="0"/>
                </a:lnTo>
                <a:lnTo>
                  <a:pt x="140655" y="15181"/>
                </a:lnTo>
                <a:lnTo>
                  <a:pt x="174043" y="55780"/>
                </a:lnTo>
                <a:lnTo>
                  <a:pt x="180929" y="90359"/>
                </a:lnTo>
                <a:lnTo>
                  <a:pt x="173820" y="125531"/>
                </a:lnTo>
                <a:lnTo>
                  <a:pt x="154433" y="154253"/>
                </a:lnTo>
                <a:lnTo>
                  <a:pt x="125678" y="173618"/>
                </a:lnTo>
                <a:lnTo>
                  <a:pt x="90464" y="180719"/>
                </a:lnTo>
                <a:lnTo>
                  <a:pt x="55251" y="173618"/>
                </a:lnTo>
                <a:lnTo>
                  <a:pt x="26496" y="154253"/>
                </a:lnTo>
                <a:lnTo>
                  <a:pt x="7109" y="125531"/>
                </a:lnTo>
                <a:lnTo>
                  <a:pt x="0" y="90359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3942639" y="2670785"/>
            <a:ext cx="742527" cy="4709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47125" algn="l"/>
              </a:tabLst>
            </a:pPr>
            <a:r>
              <a:rPr sz="933" dirty="0">
                <a:latin typeface="Arial"/>
                <a:cs typeface="Arial"/>
              </a:rPr>
              <a:t>-1	0</a:t>
            </a:r>
            <a:endParaRPr sz="933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000">
              <a:latin typeface="Arial"/>
              <a:cs typeface="Arial"/>
            </a:endParaRPr>
          </a:p>
          <a:p>
            <a:pPr marL="16933">
              <a:tabLst>
                <a:tab pos="327652" algn="l"/>
                <a:tab pos="658690" algn="l"/>
              </a:tabLst>
            </a:pPr>
            <a:r>
              <a:rPr sz="933" dirty="0">
                <a:latin typeface="Arial"/>
                <a:cs typeface="Arial"/>
              </a:rPr>
              <a:t>-2	-1	0</a:t>
            </a:r>
            <a:endParaRPr sz="933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02746" y="2345329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0" y="90359"/>
                </a:moveTo>
                <a:lnTo>
                  <a:pt x="7109" y="55187"/>
                </a:lnTo>
                <a:lnTo>
                  <a:pt x="26496" y="26465"/>
                </a:lnTo>
                <a:lnTo>
                  <a:pt x="55251" y="7100"/>
                </a:lnTo>
                <a:lnTo>
                  <a:pt x="90465" y="0"/>
                </a:lnTo>
                <a:lnTo>
                  <a:pt x="140655" y="15181"/>
                </a:lnTo>
                <a:lnTo>
                  <a:pt x="174044" y="55780"/>
                </a:lnTo>
                <a:lnTo>
                  <a:pt x="180930" y="90359"/>
                </a:lnTo>
                <a:lnTo>
                  <a:pt x="173821" y="125531"/>
                </a:lnTo>
                <a:lnTo>
                  <a:pt x="154433" y="154253"/>
                </a:lnTo>
                <a:lnTo>
                  <a:pt x="125678" y="173618"/>
                </a:lnTo>
                <a:lnTo>
                  <a:pt x="90465" y="180719"/>
                </a:lnTo>
                <a:lnTo>
                  <a:pt x="55251" y="173618"/>
                </a:lnTo>
                <a:lnTo>
                  <a:pt x="26496" y="154253"/>
                </a:lnTo>
                <a:lnTo>
                  <a:pt x="7109" y="125531"/>
                </a:lnTo>
                <a:lnTo>
                  <a:pt x="0" y="90359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DE5057DA-B9F1-4DBB-9ADC-9F35DF6A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EC9DB-43A7-4049-A64D-273F9FA7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</a:t>
            </a:r>
            <a:r>
              <a:rPr lang="en-US" altLang="zh-CN" i="1" dirty="0" err="1">
                <a:latin typeface="Arial Rounded MT Bold" panose="020F0704030504030204" pitchFamily="34" charset="0"/>
              </a:rPr>
              <a:t>S</a:t>
            </a:r>
            <a:r>
              <a:rPr lang="en-US" altLang="zh-CN" i="1" baseline="-25000" dirty="0" err="1">
                <a:latin typeface="Arial Rounded MT Bold" panose="020F0704030504030204" pitchFamily="34" charset="0"/>
              </a:rPr>
              <a:t>rel</a:t>
            </a:r>
            <a:r>
              <a:rPr lang="en-US" altLang="zh-CN" i="1" baseline="-25000" dirty="0">
                <a:latin typeface="Arial Rounded MT Bold" panose="020F0704030504030204" pitchFamily="34" charset="0"/>
              </a:rPr>
              <a:t> </a:t>
            </a:r>
            <a:r>
              <a:rPr lang="en-US" altLang="zh-CN" dirty="0"/>
              <a:t>(new)</a:t>
            </a:r>
            <a:endParaRPr lang="zh-CN" altLang="en-US" i="1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20D8A-2C80-4ED2-A52B-388FE8D6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AB10419-654E-4176-98FA-632199B13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63" b="53462"/>
          <a:stretch/>
        </p:blipFill>
        <p:spPr>
          <a:xfrm>
            <a:off x="838200" y="1539394"/>
            <a:ext cx="2790524" cy="2291461"/>
          </a:xfrm>
        </p:spPr>
      </p:pic>
      <p:pic>
        <p:nvPicPr>
          <p:cNvPr id="12" name="内容占位符 10">
            <a:extLst>
              <a:ext uri="{FF2B5EF4-FFF2-40B4-BE49-F238E27FC236}">
                <a16:creationId xmlns:a16="http://schemas.microsoft.com/office/drawing/2014/main" id="{091F0471-1497-4BA5-870C-42569420E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6" r="40420" b="53462"/>
          <a:stretch/>
        </p:blipFill>
        <p:spPr>
          <a:xfrm>
            <a:off x="3628724" y="1539394"/>
            <a:ext cx="3474720" cy="2291461"/>
          </a:xfrm>
          <a:prstGeom prst="rect">
            <a:avLst/>
          </a:prstGeom>
        </p:spPr>
      </p:pic>
      <p:pic>
        <p:nvPicPr>
          <p:cNvPr id="14" name="内容占位符 10">
            <a:extLst>
              <a:ext uri="{FF2B5EF4-FFF2-40B4-BE49-F238E27FC236}">
                <a16:creationId xmlns:a16="http://schemas.microsoft.com/office/drawing/2014/main" id="{7026E869-34ED-4B56-BB0B-D36718A5B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1" r="13882" b="53462"/>
          <a:stretch/>
        </p:blipFill>
        <p:spPr>
          <a:xfrm>
            <a:off x="7103442" y="1539393"/>
            <a:ext cx="2790525" cy="2291461"/>
          </a:xfrm>
          <a:prstGeom prst="rect">
            <a:avLst/>
          </a:prstGeom>
        </p:spPr>
      </p:pic>
      <p:pic>
        <p:nvPicPr>
          <p:cNvPr id="15" name="内容占位符 10">
            <a:extLst>
              <a:ext uri="{FF2B5EF4-FFF2-40B4-BE49-F238E27FC236}">
                <a16:creationId xmlns:a16="http://schemas.microsoft.com/office/drawing/2014/main" id="{949950EE-7F91-4B52-B324-81357D8E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54064" r="80510" b="-602"/>
          <a:stretch/>
        </p:blipFill>
        <p:spPr>
          <a:xfrm>
            <a:off x="1260910" y="4201414"/>
            <a:ext cx="1626670" cy="2291461"/>
          </a:xfrm>
          <a:prstGeom prst="rect">
            <a:avLst/>
          </a:prstGeom>
        </p:spPr>
      </p:pic>
      <p:pic>
        <p:nvPicPr>
          <p:cNvPr id="16" name="内容占位符 10">
            <a:extLst>
              <a:ext uri="{FF2B5EF4-FFF2-40B4-BE49-F238E27FC236}">
                <a16:creationId xmlns:a16="http://schemas.microsoft.com/office/drawing/2014/main" id="{917C0A03-5A38-4550-B6D9-20CA35D59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54064" r="53964" b="-602"/>
          <a:stretch/>
        </p:blipFill>
        <p:spPr>
          <a:xfrm>
            <a:off x="2887580" y="4172875"/>
            <a:ext cx="2791324" cy="2291461"/>
          </a:xfrm>
          <a:prstGeom prst="rect">
            <a:avLst/>
          </a:prstGeom>
        </p:spPr>
      </p:pic>
      <p:pic>
        <p:nvPicPr>
          <p:cNvPr id="17" name="内容占位符 10">
            <a:extLst>
              <a:ext uri="{FF2B5EF4-FFF2-40B4-BE49-F238E27FC236}">
                <a16:creationId xmlns:a16="http://schemas.microsoft.com/office/drawing/2014/main" id="{BD58F2CE-1E25-48B2-BA85-ECA383960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5" t="49470" r="27327" b="-602"/>
          <a:stretch/>
        </p:blipFill>
        <p:spPr>
          <a:xfrm>
            <a:off x="5736656" y="3975235"/>
            <a:ext cx="2743200" cy="2517640"/>
          </a:xfrm>
          <a:prstGeom prst="rect">
            <a:avLst/>
          </a:prstGeom>
        </p:spPr>
      </p:pic>
      <p:pic>
        <p:nvPicPr>
          <p:cNvPr id="18" name="内容占位符 10">
            <a:extLst>
              <a:ext uri="{FF2B5EF4-FFF2-40B4-BE49-F238E27FC236}">
                <a16:creationId xmlns:a16="http://schemas.microsoft.com/office/drawing/2014/main" id="{6B4D72C5-F954-4E49-A03E-C376597AF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2" t="49470" r="-4" b="-602"/>
          <a:stretch/>
        </p:blipFill>
        <p:spPr>
          <a:xfrm>
            <a:off x="8479856" y="3975235"/>
            <a:ext cx="2873944" cy="2517640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B891E2C-7070-47BC-9016-9D2B5905C0A2}"/>
              </a:ext>
            </a:extLst>
          </p:cNvPr>
          <p:cNvCxnSpPr>
            <a:cxnSpLocks/>
          </p:cNvCxnSpPr>
          <p:nvPr/>
        </p:nvCxnSpPr>
        <p:spPr>
          <a:xfrm>
            <a:off x="5611520" y="1397238"/>
            <a:ext cx="13571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36431E-EF33-41DD-AD3C-7C31CB8C6D3A}"/>
              </a:ext>
            </a:extLst>
          </p:cNvPr>
          <p:cNvSpPr txBox="1"/>
          <p:nvPr/>
        </p:nvSpPr>
        <p:spPr>
          <a:xfrm>
            <a:off x="6757728" y="102790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0B0F0"/>
                </a:solidFill>
              </a:rPr>
              <a:t>i</a:t>
            </a:r>
            <a:r>
              <a:rPr lang="en-US" altLang="zh-CN" b="1" dirty="0">
                <a:solidFill>
                  <a:srgbClr val="00B0F0"/>
                </a:solidFill>
              </a:rPr>
              <a:t>-j (relative)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828A20B-C04D-4164-A621-563242BA2EDB}"/>
              </a:ext>
            </a:extLst>
          </p:cNvPr>
          <p:cNvCxnSpPr/>
          <p:nvPr/>
        </p:nvCxnSpPr>
        <p:spPr>
          <a:xfrm>
            <a:off x="5476775" y="1539393"/>
            <a:ext cx="0" cy="1396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930B322-31DF-4E02-9BA3-C7A3C828D009}"/>
              </a:ext>
            </a:extLst>
          </p:cNvPr>
          <p:cNvSpPr txBox="1"/>
          <p:nvPr/>
        </p:nvSpPr>
        <p:spPr>
          <a:xfrm>
            <a:off x="4747163" y="275469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(absolute)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E2A7E54-396B-461F-9F4C-EDE6BB2614C9}"/>
              </a:ext>
            </a:extLst>
          </p:cNvPr>
          <p:cNvSpPr/>
          <p:nvPr/>
        </p:nvSpPr>
        <p:spPr>
          <a:xfrm>
            <a:off x="5909903" y="4533499"/>
            <a:ext cx="683402" cy="269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12E62C8-14BB-4CBA-A16A-A720742E915D}"/>
              </a:ext>
            </a:extLst>
          </p:cNvPr>
          <p:cNvCxnSpPr>
            <a:cxnSpLocks/>
          </p:cNvCxnSpPr>
          <p:nvPr/>
        </p:nvCxnSpPr>
        <p:spPr>
          <a:xfrm>
            <a:off x="9784882" y="4096066"/>
            <a:ext cx="13571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AB175DF-3E75-4DAB-8FE3-53241E1A75E8}"/>
              </a:ext>
            </a:extLst>
          </p:cNvPr>
          <p:cNvSpPr txBox="1"/>
          <p:nvPr/>
        </p:nvSpPr>
        <p:spPr>
          <a:xfrm>
            <a:off x="10931090" y="3726734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 (absolute)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27F2048-437C-4567-B83B-DFB6C823DE36}"/>
              </a:ext>
            </a:extLst>
          </p:cNvPr>
          <p:cNvCxnSpPr/>
          <p:nvPr/>
        </p:nvCxnSpPr>
        <p:spPr>
          <a:xfrm>
            <a:off x="9650137" y="4238221"/>
            <a:ext cx="0" cy="1396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0196E14-A58E-4C48-957C-16D9B26E601F}"/>
              </a:ext>
            </a:extLst>
          </p:cNvPr>
          <p:cNvSpPr txBox="1"/>
          <p:nvPr/>
        </p:nvSpPr>
        <p:spPr>
          <a:xfrm>
            <a:off x="8925743" y="5425668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(absolute)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6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 animBg="1"/>
      <p:bldP spid="33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486B-CE18-4C29-A090-38889931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Skewing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DDF0B4-79FF-44C9-872B-F7A28F60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6D219CD4-6EFC-4BC4-87A2-0A594F15E6EB}"/>
              </a:ext>
            </a:extLst>
          </p:cNvPr>
          <p:cNvSpPr/>
          <p:nvPr/>
        </p:nvSpPr>
        <p:spPr>
          <a:xfrm>
            <a:off x="5999528" y="263994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8ECC7CDC-C9B5-413F-9364-51E8FFDFE23B}"/>
              </a:ext>
            </a:extLst>
          </p:cNvPr>
          <p:cNvSpPr/>
          <p:nvPr/>
        </p:nvSpPr>
        <p:spPr>
          <a:xfrm>
            <a:off x="6352730" y="23029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2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3A0C6638-A7ED-42AB-BF94-3B911D1B9A5A}"/>
              </a:ext>
            </a:extLst>
          </p:cNvPr>
          <p:cNvSpPr/>
          <p:nvPr/>
        </p:nvSpPr>
        <p:spPr>
          <a:xfrm>
            <a:off x="6705932" y="196594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BC9E5FB1-CB99-458C-9CC9-50A1DCB600F4}"/>
              </a:ext>
            </a:extLst>
          </p:cNvPr>
          <p:cNvSpPr/>
          <p:nvPr/>
        </p:nvSpPr>
        <p:spPr>
          <a:xfrm>
            <a:off x="6352730" y="263994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3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D2224266-0415-4865-8135-7055906BFB3D}"/>
              </a:ext>
            </a:extLst>
          </p:cNvPr>
          <p:cNvSpPr/>
          <p:nvPr/>
        </p:nvSpPr>
        <p:spPr>
          <a:xfrm>
            <a:off x="6705932" y="23029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1">
            <a:extLst>
              <a:ext uri="{FF2B5EF4-FFF2-40B4-BE49-F238E27FC236}">
                <a16:creationId xmlns:a16="http://schemas.microsoft.com/office/drawing/2014/main" id="{130EFB4E-C468-4BFE-B881-DDD655763F71}"/>
              </a:ext>
            </a:extLst>
          </p:cNvPr>
          <p:cNvSpPr/>
          <p:nvPr/>
        </p:nvSpPr>
        <p:spPr>
          <a:xfrm>
            <a:off x="6705932" y="263994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22">
            <a:extLst>
              <a:ext uri="{FF2B5EF4-FFF2-40B4-BE49-F238E27FC236}">
                <a16:creationId xmlns:a16="http://schemas.microsoft.com/office/drawing/2014/main" id="{1412A333-C9B1-406A-B272-4E98DCBE2438}"/>
              </a:ext>
            </a:extLst>
          </p:cNvPr>
          <p:cNvGrpSpPr/>
          <p:nvPr/>
        </p:nvGrpSpPr>
        <p:grpSpPr>
          <a:xfrm>
            <a:off x="6345825" y="1965945"/>
            <a:ext cx="281305" cy="274320"/>
            <a:chOff x="3525990" y="3157895"/>
            <a:chExt cx="281305" cy="274320"/>
          </a:xfrm>
        </p:grpSpPr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E3FA78EA-2B36-4424-8767-8CC834D1B26C}"/>
                </a:ext>
              </a:extLst>
            </p:cNvPr>
            <p:cNvSpPr/>
            <p:nvPr/>
          </p:nvSpPr>
          <p:spPr>
            <a:xfrm>
              <a:off x="3532895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8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8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5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5" y="247402"/>
                  </a:lnTo>
                  <a:lnTo>
                    <a:pt x="180182" y="266838"/>
                  </a:lnTo>
                  <a:lnTo>
                    <a:pt x="136908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4">
              <a:extLst>
                <a:ext uri="{FF2B5EF4-FFF2-40B4-BE49-F238E27FC236}">
                  <a16:creationId xmlns:a16="http://schemas.microsoft.com/office/drawing/2014/main" id="{E9EA4B5E-5E63-4FAD-9E9B-7A41967368AC}"/>
                </a:ext>
              </a:extLst>
            </p:cNvPr>
            <p:cNvSpPr/>
            <p:nvPr/>
          </p:nvSpPr>
          <p:spPr>
            <a:xfrm>
              <a:off x="3525990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3" y="2655"/>
                  </a:lnTo>
                  <a:lnTo>
                    <a:pt x="212892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5">
            <a:extLst>
              <a:ext uri="{FF2B5EF4-FFF2-40B4-BE49-F238E27FC236}">
                <a16:creationId xmlns:a16="http://schemas.microsoft.com/office/drawing/2014/main" id="{9CC818EC-67FE-4E57-A5B0-992C25D32F7A}"/>
              </a:ext>
            </a:extLst>
          </p:cNvPr>
          <p:cNvGrpSpPr/>
          <p:nvPr/>
        </p:nvGrpSpPr>
        <p:grpSpPr>
          <a:xfrm>
            <a:off x="5992644" y="2302947"/>
            <a:ext cx="281305" cy="274320"/>
            <a:chOff x="3172809" y="3494897"/>
            <a:chExt cx="281305" cy="274320"/>
          </a:xfrm>
        </p:grpSpPr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B9B179E2-2E3F-44EF-A1D5-FB648FE57E16}"/>
                </a:ext>
              </a:extLst>
            </p:cNvPr>
            <p:cNvSpPr/>
            <p:nvPr/>
          </p:nvSpPr>
          <p:spPr>
            <a:xfrm>
              <a:off x="3179693" y="3494897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3F5066F1-768D-4A58-AA15-134B3BC060B3}"/>
                </a:ext>
              </a:extLst>
            </p:cNvPr>
            <p:cNvSpPr/>
            <p:nvPr/>
          </p:nvSpPr>
          <p:spPr>
            <a:xfrm>
              <a:off x="3172809" y="349509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28">
            <a:extLst>
              <a:ext uri="{FF2B5EF4-FFF2-40B4-BE49-F238E27FC236}">
                <a16:creationId xmlns:a16="http://schemas.microsoft.com/office/drawing/2014/main" id="{89E2ED59-6A31-4402-8A63-97A32E4AFB18}"/>
              </a:ext>
            </a:extLst>
          </p:cNvPr>
          <p:cNvGrpSpPr/>
          <p:nvPr/>
        </p:nvGrpSpPr>
        <p:grpSpPr>
          <a:xfrm>
            <a:off x="5992644" y="1965945"/>
            <a:ext cx="281305" cy="274320"/>
            <a:chOff x="3172809" y="3157895"/>
            <a:chExt cx="281305" cy="274320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535020B0-8CFB-472B-8FC6-6957FA44EE10}"/>
                </a:ext>
              </a:extLst>
            </p:cNvPr>
            <p:cNvSpPr/>
            <p:nvPr/>
          </p:nvSpPr>
          <p:spPr>
            <a:xfrm>
              <a:off x="3179693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30">
              <a:extLst>
                <a:ext uri="{FF2B5EF4-FFF2-40B4-BE49-F238E27FC236}">
                  <a16:creationId xmlns:a16="http://schemas.microsoft.com/office/drawing/2014/main" id="{17566761-D9ED-4C19-830E-7C76CF6E8272}"/>
                </a:ext>
              </a:extLst>
            </p:cNvPr>
            <p:cNvSpPr/>
            <p:nvPr/>
          </p:nvSpPr>
          <p:spPr>
            <a:xfrm>
              <a:off x="3172809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65">
            <a:extLst>
              <a:ext uri="{FF2B5EF4-FFF2-40B4-BE49-F238E27FC236}">
                <a16:creationId xmlns:a16="http://schemas.microsoft.com/office/drawing/2014/main" id="{E6A93F0E-3404-45DB-8C91-1695A1FC36F1}"/>
              </a:ext>
            </a:extLst>
          </p:cNvPr>
          <p:cNvSpPr/>
          <p:nvPr/>
        </p:nvSpPr>
        <p:spPr>
          <a:xfrm>
            <a:off x="5650128" y="263994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66">
            <a:extLst>
              <a:ext uri="{FF2B5EF4-FFF2-40B4-BE49-F238E27FC236}">
                <a16:creationId xmlns:a16="http://schemas.microsoft.com/office/drawing/2014/main" id="{7D4AC83E-B57C-46E0-93D2-2D97F46F3CBA}"/>
              </a:ext>
            </a:extLst>
          </p:cNvPr>
          <p:cNvSpPr/>
          <p:nvPr/>
        </p:nvSpPr>
        <p:spPr>
          <a:xfrm>
            <a:off x="5650128" y="263994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65">
            <a:extLst>
              <a:ext uri="{FF2B5EF4-FFF2-40B4-BE49-F238E27FC236}">
                <a16:creationId xmlns:a16="http://schemas.microsoft.com/office/drawing/2014/main" id="{13BEEC60-F481-4FE8-91D5-EA02DCE54D6B}"/>
              </a:ext>
            </a:extLst>
          </p:cNvPr>
          <p:cNvSpPr/>
          <p:nvPr/>
        </p:nvSpPr>
        <p:spPr>
          <a:xfrm>
            <a:off x="5650128" y="23029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66">
            <a:extLst>
              <a:ext uri="{FF2B5EF4-FFF2-40B4-BE49-F238E27FC236}">
                <a16:creationId xmlns:a16="http://schemas.microsoft.com/office/drawing/2014/main" id="{815EA0D9-BF8C-4E9D-BE19-F2162A800CBB}"/>
              </a:ext>
            </a:extLst>
          </p:cNvPr>
          <p:cNvSpPr/>
          <p:nvPr/>
        </p:nvSpPr>
        <p:spPr>
          <a:xfrm>
            <a:off x="5650128" y="23029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65">
            <a:extLst>
              <a:ext uri="{FF2B5EF4-FFF2-40B4-BE49-F238E27FC236}">
                <a16:creationId xmlns:a16="http://schemas.microsoft.com/office/drawing/2014/main" id="{55655E6B-9686-4A32-BE23-2704D27B0587}"/>
              </a:ext>
            </a:extLst>
          </p:cNvPr>
          <p:cNvSpPr/>
          <p:nvPr/>
        </p:nvSpPr>
        <p:spPr>
          <a:xfrm>
            <a:off x="5650128" y="196273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66">
            <a:extLst>
              <a:ext uri="{FF2B5EF4-FFF2-40B4-BE49-F238E27FC236}">
                <a16:creationId xmlns:a16="http://schemas.microsoft.com/office/drawing/2014/main" id="{D0B12BCA-355A-4BFB-A970-DA5EC7CB6C34}"/>
              </a:ext>
            </a:extLst>
          </p:cNvPr>
          <p:cNvSpPr/>
          <p:nvPr/>
        </p:nvSpPr>
        <p:spPr>
          <a:xfrm>
            <a:off x="5650128" y="196273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7F31FBE4-0AF5-43E7-BA2B-DE4859DF0D13}"/>
              </a:ext>
            </a:extLst>
          </p:cNvPr>
          <p:cNvSpPr/>
          <p:nvPr/>
        </p:nvSpPr>
        <p:spPr>
          <a:xfrm>
            <a:off x="2579549" y="26375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72DA49FE-7818-4373-9811-99DFE0056900}"/>
              </a:ext>
            </a:extLst>
          </p:cNvPr>
          <p:cNvSpPr/>
          <p:nvPr/>
        </p:nvSpPr>
        <p:spPr>
          <a:xfrm>
            <a:off x="2572644" y="23005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2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FFD95C56-8C7A-4CCF-8551-833ADBB48D8F}"/>
              </a:ext>
            </a:extLst>
          </p:cNvPr>
          <p:cNvSpPr/>
          <p:nvPr/>
        </p:nvSpPr>
        <p:spPr>
          <a:xfrm>
            <a:off x="2572644" y="195987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25CF15F-85D8-43F6-BC6E-B7D5DB49D160}"/>
              </a:ext>
            </a:extLst>
          </p:cNvPr>
          <p:cNvSpPr/>
          <p:nvPr/>
        </p:nvSpPr>
        <p:spPr>
          <a:xfrm>
            <a:off x="2932751" y="26375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3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0">
            <a:extLst>
              <a:ext uri="{FF2B5EF4-FFF2-40B4-BE49-F238E27FC236}">
                <a16:creationId xmlns:a16="http://schemas.microsoft.com/office/drawing/2014/main" id="{CCE9BADC-74E7-49C0-8926-9F8147571476}"/>
              </a:ext>
            </a:extLst>
          </p:cNvPr>
          <p:cNvSpPr/>
          <p:nvPr/>
        </p:nvSpPr>
        <p:spPr>
          <a:xfrm>
            <a:off x="2925846" y="23005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1">
            <a:extLst>
              <a:ext uri="{FF2B5EF4-FFF2-40B4-BE49-F238E27FC236}">
                <a16:creationId xmlns:a16="http://schemas.microsoft.com/office/drawing/2014/main" id="{28C12F0B-D7B7-4695-A3A7-667911448B2D}"/>
              </a:ext>
            </a:extLst>
          </p:cNvPr>
          <p:cNvSpPr/>
          <p:nvPr/>
        </p:nvSpPr>
        <p:spPr>
          <a:xfrm>
            <a:off x="3285953" y="26375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22">
            <a:extLst>
              <a:ext uri="{FF2B5EF4-FFF2-40B4-BE49-F238E27FC236}">
                <a16:creationId xmlns:a16="http://schemas.microsoft.com/office/drawing/2014/main" id="{6DC65A45-861C-489E-834C-12A660BF43B4}"/>
              </a:ext>
            </a:extLst>
          </p:cNvPr>
          <p:cNvGrpSpPr/>
          <p:nvPr/>
        </p:nvGrpSpPr>
        <p:grpSpPr>
          <a:xfrm>
            <a:off x="2212537" y="1959872"/>
            <a:ext cx="281305" cy="274320"/>
            <a:chOff x="3525990" y="3157895"/>
            <a:chExt cx="281305" cy="274320"/>
          </a:xfrm>
        </p:grpSpPr>
        <p:sp>
          <p:nvSpPr>
            <p:cNvPr id="40" name="object 23">
              <a:extLst>
                <a:ext uri="{FF2B5EF4-FFF2-40B4-BE49-F238E27FC236}">
                  <a16:creationId xmlns:a16="http://schemas.microsoft.com/office/drawing/2014/main" id="{6DD8F822-9718-41B8-92C9-978F386B443F}"/>
                </a:ext>
              </a:extLst>
            </p:cNvPr>
            <p:cNvSpPr/>
            <p:nvPr/>
          </p:nvSpPr>
          <p:spPr>
            <a:xfrm>
              <a:off x="3532895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8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8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5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5" y="247402"/>
                  </a:lnTo>
                  <a:lnTo>
                    <a:pt x="180182" y="266838"/>
                  </a:lnTo>
                  <a:lnTo>
                    <a:pt x="136908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4">
              <a:extLst>
                <a:ext uri="{FF2B5EF4-FFF2-40B4-BE49-F238E27FC236}">
                  <a16:creationId xmlns:a16="http://schemas.microsoft.com/office/drawing/2014/main" id="{C1E10576-8253-4486-933B-FD5F14070B7C}"/>
                </a:ext>
              </a:extLst>
            </p:cNvPr>
            <p:cNvSpPr/>
            <p:nvPr/>
          </p:nvSpPr>
          <p:spPr>
            <a:xfrm>
              <a:off x="3525990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3" y="2655"/>
                  </a:lnTo>
                  <a:lnTo>
                    <a:pt x="212892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25">
            <a:extLst>
              <a:ext uri="{FF2B5EF4-FFF2-40B4-BE49-F238E27FC236}">
                <a16:creationId xmlns:a16="http://schemas.microsoft.com/office/drawing/2014/main" id="{0FB30E87-30DC-44A7-965B-2A57A7B090D3}"/>
              </a:ext>
            </a:extLst>
          </p:cNvPr>
          <p:cNvGrpSpPr/>
          <p:nvPr/>
        </p:nvGrpSpPr>
        <p:grpSpPr>
          <a:xfrm>
            <a:off x="2212558" y="2300590"/>
            <a:ext cx="281305" cy="274320"/>
            <a:chOff x="3172809" y="3494897"/>
            <a:chExt cx="281305" cy="274320"/>
          </a:xfrm>
        </p:grpSpPr>
        <p:sp>
          <p:nvSpPr>
            <p:cNvPr id="43" name="object 26">
              <a:extLst>
                <a:ext uri="{FF2B5EF4-FFF2-40B4-BE49-F238E27FC236}">
                  <a16:creationId xmlns:a16="http://schemas.microsoft.com/office/drawing/2014/main" id="{B165B609-01AE-48A5-9587-DF7DA023C41B}"/>
                </a:ext>
              </a:extLst>
            </p:cNvPr>
            <p:cNvSpPr/>
            <p:nvPr/>
          </p:nvSpPr>
          <p:spPr>
            <a:xfrm>
              <a:off x="3179693" y="3494897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7">
              <a:extLst>
                <a:ext uri="{FF2B5EF4-FFF2-40B4-BE49-F238E27FC236}">
                  <a16:creationId xmlns:a16="http://schemas.microsoft.com/office/drawing/2014/main" id="{6B9ED8A8-E317-4378-A422-751C695DE3EE}"/>
                </a:ext>
              </a:extLst>
            </p:cNvPr>
            <p:cNvSpPr/>
            <p:nvPr/>
          </p:nvSpPr>
          <p:spPr>
            <a:xfrm>
              <a:off x="3172809" y="349509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28">
            <a:extLst>
              <a:ext uri="{FF2B5EF4-FFF2-40B4-BE49-F238E27FC236}">
                <a16:creationId xmlns:a16="http://schemas.microsoft.com/office/drawing/2014/main" id="{62440852-3622-48C3-A677-C875026C44AC}"/>
              </a:ext>
            </a:extLst>
          </p:cNvPr>
          <p:cNvGrpSpPr/>
          <p:nvPr/>
        </p:nvGrpSpPr>
        <p:grpSpPr>
          <a:xfrm>
            <a:off x="1859356" y="1959872"/>
            <a:ext cx="281305" cy="274320"/>
            <a:chOff x="3172809" y="3157895"/>
            <a:chExt cx="281305" cy="274320"/>
          </a:xfrm>
        </p:grpSpPr>
        <p:sp>
          <p:nvSpPr>
            <p:cNvPr id="46" name="object 29">
              <a:extLst>
                <a:ext uri="{FF2B5EF4-FFF2-40B4-BE49-F238E27FC236}">
                  <a16:creationId xmlns:a16="http://schemas.microsoft.com/office/drawing/2014/main" id="{0A958E70-B828-4165-B309-B241668325E9}"/>
                </a:ext>
              </a:extLst>
            </p:cNvPr>
            <p:cNvSpPr/>
            <p:nvPr/>
          </p:nvSpPr>
          <p:spPr>
            <a:xfrm>
              <a:off x="3179693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67E19241-60D3-4376-990C-AC99936E6AB8}"/>
                </a:ext>
              </a:extLst>
            </p:cNvPr>
            <p:cNvSpPr/>
            <p:nvPr/>
          </p:nvSpPr>
          <p:spPr>
            <a:xfrm>
              <a:off x="3172809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65">
            <a:extLst>
              <a:ext uri="{FF2B5EF4-FFF2-40B4-BE49-F238E27FC236}">
                <a16:creationId xmlns:a16="http://schemas.microsoft.com/office/drawing/2014/main" id="{7E2729FA-8AE3-430A-ABE5-A59DCC70E3BC}"/>
              </a:ext>
            </a:extLst>
          </p:cNvPr>
          <p:cNvSpPr/>
          <p:nvPr/>
        </p:nvSpPr>
        <p:spPr>
          <a:xfrm>
            <a:off x="2230149" y="26375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66">
            <a:extLst>
              <a:ext uri="{FF2B5EF4-FFF2-40B4-BE49-F238E27FC236}">
                <a16:creationId xmlns:a16="http://schemas.microsoft.com/office/drawing/2014/main" id="{1F9C99E0-DBFA-41BE-B952-65626337CE7E}"/>
              </a:ext>
            </a:extLst>
          </p:cNvPr>
          <p:cNvSpPr/>
          <p:nvPr/>
        </p:nvSpPr>
        <p:spPr>
          <a:xfrm>
            <a:off x="2230149" y="26375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65">
            <a:extLst>
              <a:ext uri="{FF2B5EF4-FFF2-40B4-BE49-F238E27FC236}">
                <a16:creationId xmlns:a16="http://schemas.microsoft.com/office/drawing/2014/main" id="{B8DDFB40-F535-4C98-8CDF-429FC32D50AD}"/>
              </a:ext>
            </a:extLst>
          </p:cNvPr>
          <p:cNvSpPr/>
          <p:nvPr/>
        </p:nvSpPr>
        <p:spPr>
          <a:xfrm>
            <a:off x="1870042" y="23005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66">
            <a:extLst>
              <a:ext uri="{FF2B5EF4-FFF2-40B4-BE49-F238E27FC236}">
                <a16:creationId xmlns:a16="http://schemas.microsoft.com/office/drawing/2014/main" id="{B699BDBD-1431-4B6E-B6E4-DB30F1C42C9B}"/>
              </a:ext>
            </a:extLst>
          </p:cNvPr>
          <p:cNvSpPr/>
          <p:nvPr/>
        </p:nvSpPr>
        <p:spPr>
          <a:xfrm>
            <a:off x="1870042" y="23005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65">
            <a:extLst>
              <a:ext uri="{FF2B5EF4-FFF2-40B4-BE49-F238E27FC236}">
                <a16:creationId xmlns:a16="http://schemas.microsoft.com/office/drawing/2014/main" id="{806C8BEB-EF21-4133-89DE-6BA8E507A2C1}"/>
              </a:ext>
            </a:extLst>
          </p:cNvPr>
          <p:cNvSpPr/>
          <p:nvPr/>
        </p:nvSpPr>
        <p:spPr>
          <a:xfrm>
            <a:off x="1516840" y="195665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66">
            <a:extLst>
              <a:ext uri="{FF2B5EF4-FFF2-40B4-BE49-F238E27FC236}">
                <a16:creationId xmlns:a16="http://schemas.microsoft.com/office/drawing/2014/main" id="{A8F8A197-1C8F-4F65-B3ED-C81A4FEE28AF}"/>
              </a:ext>
            </a:extLst>
          </p:cNvPr>
          <p:cNvSpPr/>
          <p:nvPr/>
        </p:nvSpPr>
        <p:spPr>
          <a:xfrm>
            <a:off x="1516840" y="195665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9F4267CD-356D-45B5-BEDA-9EDC9460F591}"/>
              </a:ext>
            </a:extLst>
          </p:cNvPr>
          <p:cNvSpPr/>
          <p:nvPr/>
        </p:nvSpPr>
        <p:spPr>
          <a:xfrm>
            <a:off x="5910040" y="56188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7">
            <a:extLst>
              <a:ext uri="{FF2B5EF4-FFF2-40B4-BE49-F238E27FC236}">
                <a16:creationId xmlns:a16="http://schemas.microsoft.com/office/drawing/2014/main" id="{FD59AB37-A5E7-44FD-8279-015E4DD9F614}"/>
              </a:ext>
            </a:extLst>
          </p:cNvPr>
          <p:cNvSpPr/>
          <p:nvPr/>
        </p:nvSpPr>
        <p:spPr>
          <a:xfrm>
            <a:off x="5903135" y="528185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2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8">
            <a:extLst>
              <a:ext uri="{FF2B5EF4-FFF2-40B4-BE49-F238E27FC236}">
                <a16:creationId xmlns:a16="http://schemas.microsoft.com/office/drawing/2014/main" id="{2C1674BA-26E9-48AD-9A02-38CF5C957537}"/>
              </a:ext>
            </a:extLst>
          </p:cNvPr>
          <p:cNvSpPr/>
          <p:nvPr/>
        </p:nvSpPr>
        <p:spPr>
          <a:xfrm>
            <a:off x="5903135" y="494114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9">
            <a:extLst>
              <a:ext uri="{FF2B5EF4-FFF2-40B4-BE49-F238E27FC236}">
                <a16:creationId xmlns:a16="http://schemas.microsoft.com/office/drawing/2014/main" id="{8D6CE63B-161A-4B72-9A1E-0709A0ED1A0C}"/>
              </a:ext>
            </a:extLst>
          </p:cNvPr>
          <p:cNvSpPr/>
          <p:nvPr/>
        </p:nvSpPr>
        <p:spPr>
          <a:xfrm>
            <a:off x="6263242" y="56188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3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6F1A313E-1F6C-4A45-B99B-9D3FC209D90F}"/>
              </a:ext>
            </a:extLst>
          </p:cNvPr>
          <p:cNvSpPr/>
          <p:nvPr/>
        </p:nvSpPr>
        <p:spPr>
          <a:xfrm>
            <a:off x="6256337" y="528185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1">
            <a:extLst>
              <a:ext uri="{FF2B5EF4-FFF2-40B4-BE49-F238E27FC236}">
                <a16:creationId xmlns:a16="http://schemas.microsoft.com/office/drawing/2014/main" id="{285CBAAE-780E-41DA-BF81-0013DCAEEC8C}"/>
              </a:ext>
            </a:extLst>
          </p:cNvPr>
          <p:cNvSpPr/>
          <p:nvPr/>
        </p:nvSpPr>
        <p:spPr>
          <a:xfrm>
            <a:off x="6616444" y="56188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22">
            <a:extLst>
              <a:ext uri="{FF2B5EF4-FFF2-40B4-BE49-F238E27FC236}">
                <a16:creationId xmlns:a16="http://schemas.microsoft.com/office/drawing/2014/main" id="{9CAC7CF6-3DD9-4F6F-A3B0-00A03C934883}"/>
              </a:ext>
            </a:extLst>
          </p:cNvPr>
          <p:cNvGrpSpPr/>
          <p:nvPr/>
        </p:nvGrpSpPr>
        <p:grpSpPr>
          <a:xfrm>
            <a:off x="6609459" y="4598337"/>
            <a:ext cx="281305" cy="274320"/>
            <a:chOff x="3525990" y="3157895"/>
            <a:chExt cx="281305" cy="274320"/>
          </a:xfrm>
        </p:grpSpPr>
        <p:sp>
          <p:nvSpPr>
            <p:cNvPr id="61" name="object 23">
              <a:extLst>
                <a:ext uri="{FF2B5EF4-FFF2-40B4-BE49-F238E27FC236}">
                  <a16:creationId xmlns:a16="http://schemas.microsoft.com/office/drawing/2014/main" id="{97587B9C-89E0-4DDE-9772-AB9C8BED2620}"/>
                </a:ext>
              </a:extLst>
            </p:cNvPr>
            <p:cNvSpPr/>
            <p:nvPr/>
          </p:nvSpPr>
          <p:spPr>
            <a:xfrm>
              <a:off x="3532895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8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8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5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5" y="247402"/>
                  </a:lnTo>
                  <a:lnTo>
                    <a:pt x="180182" y="266838"/>
                  </a:lnTo>
                  <a:lnTo>
                    <a:pt x="136908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0763E5E7-61CD-4279-A83D-FDDE1C743299}"/>
                </a:ext>
              </a:extLst>
            </p:cNvPr>
            <p:cNvSpPr/>
            <p:nvPr/>
          </p:nvSpPr>
          <p:spPr>
            <a:xfrm>
              <a:off x="3525990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3" y="2655"/>
                  </a:lnTo>
                  <a:lnTo>
                    <a:pt x="212892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25">
            <a:extLst>
              <a:ext uri="{FF2B5EF4-FFF2-40B4-BE49-F238E27FC236}">
                <a16:creationId xmlns:a16="http://schemas.microsoft.com/office/drawing/2014/main" id="{7D860C7F-5944-442E-9E49-85318639FEEE}"/>
              </a:ext>
            </a:extLst>
          </p:cNvPr>
          <p:cNvGrpSpPr/>
          <p:nvPr/>
        </p:nvGrpSpPr>
        <p:grpSpPr>
          <a:xfrm>
            <a:off x="6609480" y="4939055"/>
            <a:ext cx="281305" cy="274320"/>
            <a:chOff x="3172809" y="3494897"/>
            <a:chExt cx="281305" cy="274320"/>
          </a:xfrm>
        </p:grpSpPr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089DBDEF-A484-46AB-B92F-7B92D8436896}"/>
                </a:ext>
              </a:extLst>
            </p:cNvPr>
            <p:cNvSpPr/>
            <p:nvPr/>
          </p:nvSpPr>
          <p:spPr>
            <a:xfrm>
              <a:off x="3179693" y="3494897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ED68B134-A245-45B2-AD2B-648491E4C1F1}"/>
                </a:ext>
              </a:extLst>
            </p:cNvPr>
            <p:cNvSpPr/>
            <p:nvPr/>
          </p:nvSpPr>
          <p:spPr>
            <a:xfrm>
              <a:off x="3172809" y="349509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28">
            <a:extLst>
              <a:ext uri="{FF2B5EF4-FFF2-40B4-BE49-F238E27FC236}">
                <a16:creationId xmlns:a16="http://schemas.microsoft.com/office/drawing/2014/main" id="{62594607-5D38-44F4-9957-771969025CF5}"/>
              </a:ext>
            </a:extLst>
          </p:cNvPr>
          <p:cNvGrpSpPr/>
          <p:nvPr/>
        </p:nvGrpSpPr>
        <p:grpSpPr>
          <a:xfrm>
            <a:off x="6256278" y="4598337"/>
            <a:ext cx="281305" cy="274320"/>
            <a:chOff x="3172809" y="3157895"/>
            <a:chExt cx="281305" cy="274320"/>
          </a:xfrm>
        </p:grpSpPr>
        <p:sp>
          <p:nvSpPr>
            <p:cNvPr id="67" name="object 29">
              <a:extLst>
                <a:ext uri="{FF2B5EF4-FFF2-40B4-BE49-F238E27FC236}">
                  <a16:creationId xmlns:a16="http://schemas.microsoft.com/office/drawing/2014/main" id="{9E2B7075-21C5-448F-9C83-F224674AB0EE}"/>
                </a:ext>
              </a:extLst>
            </p:cNvPr>
            <p:cNvSpPr/>
            <p:nvPr/>
          </p:nvSpPr>
          <p:spPr>
            <a:xfrm>
              <a:off x="3179693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0">
              <a:extLst>
                <a:ext uri="{FF2B5EF4-FFF2-40B4-BE49-F238E27FC236}">
                  <a16:creationId xmlns:a16="http://schemas.microsoft.com/office/drawing/2014/main" id="{F9F6AFAE-EEA4-40D5-ABF3-370903655D4E}"/>
                </a:ext>
              </a:extLst>
            </p:cNvPr>
            <p:cNvSpPr/>
            <p:nvPr/>
          </p:nvSpPr>
          <p:spPr>
            <a:xfrm>
              <a:off x="3172809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5">
            <a:extLst>
              <a:ext uri="{FF2B5EF4-FFF2-40B4-BE49-F238E27FC236}">
                <a16:creationId xmlns:a16="http://schemas.microsoft.com/office/drawing/2014/main" id="{8628DFB5-9640-49C8-8327-8F4FE58C6D5D}"/>
              </a:ext>
            </a:extLst>
          </p:cNvPr>
          <p:cNvSpPr/>
          <p:nvPr/>
        </p:nvSpPr>
        <p:spPr>
          <a:xfrm>
            <a:off x="6627071" y="527605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DBF859A8-89F3-4D4E-BC70-CFF6D3AF89E9}"/>
              </a:ext>
            </a:extLst>
          </p:cNvPr>
          <p:cNvSpPr/>
          <p:nvPr/>
        </p:nvSpPr>
        <p:spPr>
          <a:xfrm>
            <a:off x="6627071" y="527605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>
            <a:extLst>
              <a:ext uri="{FF2B5EF4-FFF2-40B4-BE49-F238E27FC236}">
                <a16:creationId xmlns:a16="http://schemas.microsoft.com/office/drawing/2014/main" id="{C1AD48CE-DC10-49FB-9AE1-32D10974F2AB}"/>
              </a:ext>
            </a:extLst>
          </p:cNvPr>
          <p:cNvSpPr/>
          <p:nvPr/>
        </p:nvSpPr>
        <p:spPr>
          <a:xfrm>
            <a:off x="6266964" y="493905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66">
            <a:extLst>
              <a:ext uri="{FF2B5EF4-FFF2-40B4-BE49-F238E27FC236}">
                <a16:creationId xmlns:a16="http://schemas.microsoft.com/office/drawing/2014/main" id="{29681F27-6B1D-4D4F-BFD7-0827869E4216}"/>
              </a:ext>
            </a:extLst>
          </p:cNvPr>
          <p:cNvSpPr/>
          <p:nvPr/>
        </p:nvSpPr>
        <p:spPr>
          <a:xfrm>
            <a:off x="6266964" y="493905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65">
            <a:extLst>
              <a:ext uri="{FF2B5EF4-FFF2-40B4-BE49-F238E27FC236}">
                <a16:creationId xmlns:a16="http://schemas.microsoft.com/office/drawing/2014/main" id="{B5D0CB8E-3A58-419D-9A52-F3514EDB09E3}"/>
              </a:ext>
            </a:extLst>
          </p:cNvPr>
          <p:cNvSpPr/>
          <p:nvPr/>
        </p:nvSpPr>
        <p:spPr>
          <a:xfrm>
            <a:off x="5913762" y="459512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66">
            <a:extLst>
              <a:ext uri="{FF2B5EF4-FFF2-40B4-BE49-F238E27FC236}">
                <a16:creationId xmlns:a16="http://schemas.microsoft.com/office/drawing/2014/main" id="{47801326-693F-4FCD-A3AD-B298DEF8BCCD}"/>
              </a:ext>
            </a:extLst>
          </p:cNvPr>
          <p:cNvSpPr/>
          <p:nvPr/>
        </p:nvSpPr>
        <p:spPr>
          <a:xfrm>
            <a:off x="5913762" y="459512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16">
            <a:extLst>
              <a:ext uri="{FF2B5EF4-FFF2-40B4-BE49-F238E27FC236}">
                <a16:creationId xmlns:a16="http://schemas.microsoft.com/office/drawing/2014/main" id="{4836BE1D-7A31-407F-9150-116E05A2715F}"/>
              </a:ext>
            </a:extLst>
          </p:cNvPr>
          <p:cNvSpPr/>
          <p:nvPr/>
        </p:nvSpPr>
        <p:spPr>
          <a:xfrm>
            <a:off x="2754850" y="549227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7">
            <a:extLst>
              <a:ext uri="{FF2B5EF4-FFF2-40B4-BE49-F238E27FC236}">
                <a16:creationId xmlns:a16="http://schemas.microsoft.com/office/drawing/2014/main" id="{FB8DBA87-F612-49E2-BA3E-E644BF415E97}"/>
              </a:ext>
            </a:extLst>
          </p:cNvPr>
          <p:cNvSpPr/>
          <p:nvPr/>
        </p:nvSpPr>
        <p:spPr>
          <a:xfrm>
            <a:off x="2747945" y="515527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2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8">
            <a:extLst>
              <a:ext uri="{FF2B5EF4-FFF2-40B4-BE49-F238E27FC236}">
                <a16:creationId xmlns:a16="http://schemas.microsoft.com/office/drawing/2014/main" id="{789C0846-9C07-485C-A2AD-B7D530EE04E5}"/>
              </a:ext>
            </a:extLst>
          </p:cNvPr>
          <p:cNvSpPr/>
          <p:nvPr/>
        </p:nvSpPr>
        <p:spPr>
          <a:xfrm>
            <a:off x="2747945" y="481455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9">
            <a:extLst>
              <a:ext uri="{FF2B5EF4-FFF2-40B4-BE49-F238E27FC236}">
                <a16:creationId xmlns:a16="http://schemas.microsoft.com/office/drawing/2014/main" id="{87EFD703-B51F-4E01-824B-57856D6B5A0F}"/>
              </a:ext>
            </a:extLst>
          </p:cNvPr>
          <p:cNvSpPr/>
          <p:nvPr/>
        </p:nvSpPr>
        <p:spPr>
          <a:xfrm>
            <a:off x="3108052" y="549227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3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0">
            <a:extLst>
              <a:ext uri="{FF2B5EF4-FFF2-40B4-BE49-F238E27FC236}">
                <a16:creationId xmlns:a16="http://schemas.microsoft.com/office/drawing/2014/main" id="{D4F3F9B9-C269-41C7-B538-C53CE7DFD3C1}"/>
              </a:ext>
            </a:extLst>
          </p:cNvPr>
          <p:cNvSpPr/>
          <p:nvPr/>
        </p:nvSpPr>
        <p:spPr>
          <a:xfrm>
            <a:off x="3101147" y="515527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1">
            <a:extLst>
              <a:ext uri="{FF2B5EF4-FFF2-40B4-BE49-F238E27FC236}">
                <a16:creationId xmlns:a16="http://schemas.microsoft.com/office/drawing/2014/main" id="{92CD6EFE-9D0D-474C-8FC5-C75AE2145C56}"/>
              </a:ext>
            </a:extLst>
          </p:cNvPr>
          <p:cNvSpPr/>
          <p:nvPr/>
        </p:nvSpPr>
        <p:spPr>
          <a:xfrm>
            <a:off x="3461254" y="549227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22">
            <a:extLst>
              <a:ext uri="{FF2B5EF4-FFF2-40B4-BE49-F238E27FC236}">
                <a16:creationId xmlns:a16="http://schemas.microsoft.com/office/drawing/2014/main" id="{ECAE5637-68AD-4D0E-A2FA-71B0A9E4379B}"/>
              </a:ext>
            </a:extLst>
          </p:cNvPr>
          <p:cNvGrpSpPr/>
          <p:nvPr/>
        </p:nvGrpSpPr>
        <p:grpSpPr>
          <a:xfrm>
            <a:off x="2387838" y="4814556"/>
            <a:ext cx="281305" cy="274320"/>
            <a:chOff x="3525990" y="3157895"/>
            <a:chExt cx="281305" cy="274320"/>
          </a:xfrm>
        </p:grpSpPr>
        <p:sp>
          <p:nvSpPr>
            <p:cNvPr id="82" name="object 23">
              <a:extLst>
                <a:ext uri="{FF2B5EF4-FFF2-40B4-BE49-F238E27FC236}">
                  <a16:creationId xmlns:a16="http://schemas.microsoft.com/office/drawing/2014/main" id="{9147B26D-1083-42C7-A3E0-A40A5B88D350}"/>
                </a:ext>
              </a:extLst>
            </p:cNvPr>
            <p:cNvSpPr/>
            <p:nvPr/>
          </p:nvSpPr>
          <p:spPr>
            <a:xfrm>
              <a:off x="3532895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8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8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5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5" y="247402"/>
                  </a:lnTo>
                  <a:lnTo>
                    <a:pt x="180182" y="266838"/>
                  </a:lnTo>
                  <a:lnTo>
                    <a:pt x="136908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4">
              <a:extLst>
                <a:ext uri="{FF2B5EF4-FFF2-40B4-BE49-F238E27FC236}">
                  <a16:creationId xmlns:a16="http://schemas.microsoft.com/office/drawing/2014/main" id="{2084CD09-46AD-4385-B9D8-D89350488005}"/>
                </a:ext>
              </a:extLst>
            </p:cNvPr>
            <p:cNvSpPr/>
            <p:nvPr/>
          </p:nvSpPr>
          <p:spPr>
            <a:xfrm>
              <a:off x="3525990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3" y="2655"/>
                  </a:lnTo>
                  <a:lnTo>
                    <a:pt x="212892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25">
            <a:extLst>
              <a:ext uri="{FF2B5EF4-FFF2-40B4-BE49-F238E27FC236}">
                <a16:creationId xmlns:a16="http://schemas.microsoft.com/office/drawing/2014/main" id="{0D5DA8DF-6CEB-4FA7-9B92-C0FEA719FC53}"/>
              </a:ext>
            </a:extLst>
          </p:cNvPr>
          <p:cNvGrpSpPr/>
          <p:nvPr/>
        </p:nvGrpSpPr>
        <p:grpSpPr>
          <a:xfrm>
            <a:off x="2387859" y="5155274"/>
            <a:ext cx="281305" cy="274320"/>
            <a:chOff x="3172809" y="3494897"/>
            <a:chExt cx="281305" cy="274320"/>
          </a:xfrm>
        </p:grpSpPr>
        <p:sp>
          <p:nvSpPr>
            <p:cNvPr id="85" name="object 26">
              <a:extLst>
                <a:ext uri="{FF2B5EF4-FFF2-40B4-BE49-F238E27FC236}">
                  <a16:creationId xmlns:a16="http://schemas.microsoft.com/office/drawing/2014/main" id="{D10AE2BB-DBEA-4D7A-A286-FA6F49DC542F}"/>
                </a:ext>
              </a:extLst>
            </p:cNvPr>
            <p:cNvSpPr/>
            <p:nvPr/>
          </p:nvSpPr>
          <p:spPr>
            <a:xfrm>
              <a:off x="3179693" y="3494897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7">
              <a:extLst>
                <a:ext uri="{FF2B5EF4-FFF2-40B4-BE49-F238E27FC236}">
                  <a16:creationId xmlns:a16="http://schemas.microsoft.com/office/drawing/2014/main" id="{E9660D26-0DC7-4BF3-98CA-371E6C24BD33}"/>
                </a:ext>
              </a:extLst>
            </p:cNvPr>
            <p:cNvSpPr/>
            <p:nvPr/>
          </p:nvSpPr>
          <p:spPr>
            <a:xfrm>
              <a:off x="3172809" y="349509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28">
            <a:extLst>
              <a:ext uri="{FF2B5EF4-FFF2-40B4-BE49-F238E27FC236}">
                <a16:creationId xmlns:a16="http://schemas.microsoft.com/office/drawing/2014/main" id="{1FE8B970-17AD-43D5-965C-F54CB8EAC185}"/>
              </a:ext>
            </a:extLst>
          </p:cNvPr>
          <p:cNvGrpSpPr/>
          <p:nvPr/>
        </p:nvGrpSpPr>
        <p:grpSpPr>
          <a:xfrm>
            <a:off x="2034657" y="4814556"/>
            <a:ext cx="281305" cy="274320"/>
            <a:chOff x="3172809" y="3157895"/>
            <a:chExt cx="281305" cy="274320"/>
          </a:xfrm>
        </p:grpSpPr>
        <p:sp>
          <p:nvSpPr>
            <p:cNvPr id="88" name="object 29">
              <a:extLst>
                <a:ext uri="{FF2B5EF4-FFF2-40B4-BE49-F238E27FC236}">
                  <a16:creationId xmlns:a16="http://schemas.microsoft.com/office/drawing/2014/main" id="{58EAEC70-D9B3-4989-9D2C-22662C5CF042}"/>
                </a:ext>
              </a:extLst>
            </p:cNvPr>
            <p:cNvSpPr/>
            <p:nvPr/>
          </p:nvSpPr>
          <p:spPr>
            <a:xfrm>
              <a:off x="3179693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0">
              <a:extLst>
                <a:ext uri="{FF2B5EF4-FFF2-40B4-BE49-F238E27FC236}">
                  <a16:creationId xmlns:a16="http://schemas.microsoft.com/office/drawing/2014/main" id="{F42C3F70-BAF5-4CE1-81FC-7DDCB392DA46}"/>
                </a:ext>
              </a:extLst>
            </p:cNvPr>
            <p:cNvSpPr/>
            <p:nvPr/>
          </p:nvSpPr>
          <p:spPr>
            <a:xfrm>
              <a:off x="3172809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65">
            <a:extLst>
              <a:ext uri="{FF2B5EF4-FFF2-40B4-BE49-F238E27FC236}">
                <a16:creationId xmlns:a16="http://schemas.microsoft.com/office/drawing/2014/main" id="{786B8FCC-4716-4CBE-A3E3-E508307BEB25}"/>
              </a:ext>
            </a:extLst>
          </p:cNvPr>
          <p:cNvSpPr/>
          <p:nvPr/>
        </p:nvSpPr>
        <p:spPr>
          <a:xfrm>
            <a:off x="2405450" y="549227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object 66">
            <a:extLst>
              <a:ext uri="{FF2B5EF4-FFF2-40B4-BE49-F238E27FC236}">
                <a16:creationId xmlns:a16="http://schemas.microsoft.com/office/drawing/2014/main" id="{C7075573-6400-4A97-932D-78A8EF3DA7D6}"/>
              </a:ext>
            </a:extLst>
          </p:cNvPr>
          <p:cNvSpPr/>
          <p:nvPr/>
        </p:nvSpPr>
        <p:spPr>
          <a:xfrm>
            <a:off x="2405450" y="549227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2" name="object 65">
            <a:extLst>
              <a:ext uri="{FF2B5EF4-FFF2-40B4-BE49-F238E27FC236}">
                <a16:creationId xmlns:a16="http://schemas.microsoft.com/office/drawing/2014/main" id="{1B81B152-D32B-4EA0-B5FE-3BBE88875620}"/>
              </a:ext>
            </a:extLst>
          </p:cNvPr>
          <p:cNvSpPr/>
          <p:nvPr/>
        </p:nvSpPr>
        <p:spPr>
          <a:xfrm>
            <a:off x="2045343" y="515527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66">
            <a:extLst>
              <a:ext uri="{FF2B5EF4-FFF2-40B4-BE49-F238E27FC236}">
                <a16:creationId xmlns:a16="http://schemas.microsoft.com/office/drawing/2014/main" id="{EBE3A673-C6A7-4787-90C3-3CD86033F758}"/>
              </a:ext>
            </a:extLst>
          </p:cNvPr>
          <p:cNvSpPr/>
          <p:nvPr/>
        </p:nvSpPr>
        <p:spPr>
          <a:xfrm>
            <a:off x="2045343" y="515527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65">
            <a:extLst>
              <a:ext uri="{FF2B5EF4-FFF2-40B4-BE49-F238E27FC236}">
                <a16:creationId xmlns:a16="http://schemas.microsoft.com/office/drawing/2014/main" id="{70AD606B-92F2-4D56-B093-D86163D52D4F}"/>
              </a:ext>
            </a:extLst>
          </p:cNvPr>
          <p:cNvSpPr/>
          <p:nvPr/>
        </p:nvSpPr>
        <p:spPr>
          <a:xfrm>
            <a:off x="1692141" y="481134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66">
            <a:extLst>
              <a:ext uri="{FF2B5EF4-FFF2-40B4-BE49-F238E27FC236}">
                <a16:creationId xmlns:a16="http://schemas.microsoft.com/office/drawing/2014/main" id="{24883E41-7F40-414F-9D14-C16F9C17845A}"/>
              </a:ext>
            </a:extLst>
          </p:cNvPr>
          <p:cNvSpPr/>
          <p:nvPr/>
        </p:nvSpPr>
        <p:spPr>
          <a:xfrm>
            <a:off x="1692141" y="481134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DEAAE118-9C43-4515-BF4B-38FD9C61AEA2}"/>
              </a:ext>
            </a:extLst>
          </p:cNvPr>
          <p:cNvCxnSpPr/>
          <p:nvPr/>
        </p:nvCxnSpPr>
        <p:spPr>
          <a:xfrm>
            <a:off x="2699229" y="4666962"/>
            <a:ext cx="0" cy="1366787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434DA577-CDF6-4D41-9F4F-0AA1D205A8C6}"/>
              </a:ext>
            </a:extLst>
          </p:cNvPr>
          <p:cNvSpPr/>
          <p:nvPr/>
        </p:nvSpPr>
        <p:spPr>
          <a:xfrm>
            <a:off x="2217549" y="4230314"/>
            <a:ext cx="1068404" cy="635267"/>
          </a:xfrm>
          <a:custGeom>
            <a:avLst/>
            <a:gdLst>
              <a:gd name="connsiteX0" fmla="*/ 0 w 1068404"/>
              <a:gd name="connsiteY0" fmla="*/ 462012 h 635267"/>
              <a:gd name="connsiteX1" fmla="*/ 19250 w 1068404"/>
              <a:gd name="connsiteY1" fmla="*/ 375385 h 635267"/>
              <a:gd name="connsiteX2" fmla="*/ 28876 w 1068404"/>
              <a:gd name="connsiteY2" fmla="*/ 346509 h 635267"/>
              <a:gd name="connsiteX3" fmla="*/ 48126 w 1068404"/>
              <a:gd name="connsiteY3" fmla="*/ 317633 h 635267"/>
              <a:gd name="connsiteX4" fmla="*/ 67377 w 1068404"/>
              <a:gd name="connsiteY4" fmla="*/ 259882 h 635267"/>
              <a:gd name="connsiteX5" fmla="*/ 86627 w 1068404"/>
              <a:gd name="connsiteY5" fmla="*/ 231006 h 635267"/>
              <a:gd name="connsiteX6" fmla="*/ 96252 w 1068404"/>
              <a:gd name="connsiteY6" fmla="*/ 202130 h 635267"/>
              <a:gd name="connsiteX7" fmla="*/ 125128 w 1068404"/>
              <a:gd name="connsiteY7" fmla="*/ 173254 h 635267"/>
              <a:gd name="connsiteX8" fmla="*/ 192505 w 1068404"/>
              <a:gd name="connsiteY8" fmla="*/ 96252 h 635267"/>
              <a:gd name="connsiteX9" fmla="*/ 211756 w 1068404"/>
              <a:gd name="connsiteY9" fmla="*/ 67377 h 635267"/>
              <a:gd name="connsiteX10" fmla="*/ 269507 w 1068404"/>
              <a:gd name="connsiteY10" fmla="*/ 38501 h 635267"/>
              <a:gd name="connsiteX11" fmla="*/ 346509 w 1068404"/>
              <a:gd name="connsiteY11" fmla="*/ 19250 h 635267"/>
              <a:gd name="connsiteX12" fmla="*/ 404261 w 1068404"/>
              <a:gd name="connsiteY12" fmla="*/ 0 h 635267"/>
              <a:gd name="connsiteX13" fmla="*/ 654518 w 1068404"/>
              <a:gd name="connsiteY13" fmla="*/ 9625 h 635267"/>
              <a:gd name="connsiteX14" fmla="*/ 779646 w 1068404"/>
              <a:gd name="connsiteY14" fmla="*/ 28875 h 635267"/>
              <a:gd name="connsiteX15" fmla="*/ 837398 w 1068404"/>
              <a:gd name="connsiteY15" fmla="*/ 48126 h 635267"/>
              <a:gd name="connsiteX16" fmla="*/ 885524 w 1068404"/>
              <a:gd name="connsiteY16" fmla="*/ 86627 h 635267"/>
              <a:gd name="connsiteX17" fmla="*/ 914400 w 1068404"/>
              <a:gd name="connsiteY17" fmla="*/ 115503 h 635267"/>
              <a:gd name="connsiteX18" fmla="*/ 924025 w 1068404"/>
              <a:gd name="connsiteY18" fmla="*/ 144379 h 635267"/>
              <a:gd name="connsiteX19" fmla="*/ 952901 w 1068404"/>
              <a:gd name="connsiteY19" fmla="*/ 163629 h 635267"/>
              <a:gd name="connsiteX20" fmla="*/ 991402 w 1068404"/>
              <a:gd name="connsiteY20" fmla="*/ 221381 h 635267"/>
              <a:gd name="connsiteX21" fmla="*/ 1029903 w 1068404"/>
              <a:gd name="connsiteY21" fmla="*/ 279132 h 635267"/>
              <a:gd name="connsiteX22" fmla="*/ 1058779 w 1068404"/>
              <a:gd name="connsiteY22" fmla="*/ 336884 h 635267"/>
              <a:gd name="connsiteX23" fmla="*/ 1068404 w 1068404"/>
              <a:gd name="connsiteY23" fmla="*/ 365760 h 635267"/>
              <a:gd name="connsiteX24" fmla="*/ 1058779 w 1068404"/>
              <a:gd name="connsiteY24" fmla="*/ 635267 h 63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8404" h="635267">
                <a:moveTo>
                  <a:pt x="0" y="462012"/>
                </a:moveTo>
                <a:cubicBezTo>
                  <a:pt x="6615" y="428938"/>
                  <a:pt x="10189" y="407097"/>
                  <a:pt x="19250" y="375385"/>
                </a:cubicBezTo>
                <a:cubicBezTo>
                  <a:pt x="22037" y="365629"/>
                  <a:pt x="24339" y="355584"/>
                  <a:pt x="28876" y="346509"/>
                </a:cubicBezTo>
                <a:cubicBezTo>
                  <a:pt x="34049" y="336162"/>
                  <a:pt x="43428" y="328204"/>
                  <a:pt x="48126" y="317633"/>
                </a:cubicBezTo>
                <a:cubicBezTo>
                  <a:pt x="56367" y="299090"/>
                  <a:pt x="56121" y="276766"/>
                  <a:pt x="67377" y="259882"/>
                </a:cubicBezTo>
                <a:cubicBezTo>
                  <a:pt x="73794" y="250257"/>
                  <a:pt x="81454" y="241353"/>
                  <a:pt x="86627" y="231006"/>
                </a:cubicBezTo>
                <a:cubicBezTo>
                  <a:pt x="91164" y="221931"/>
                  <a:pt x="90624" y="210572"/>
                  <a:pt x="96252" y="202130"/>
                </a:cubicBezTo>
                <a:cubicBezTo>
                  <a:pt x="103803" y="190804"/>
                  <a:pt x="116771" y="183999"/>
                  <a:pt x="125128" y="173254"/>
                </a:cubicBezTo>
                <a:cubicBezTo>
                  <a:pt x="185595" y="95512"/>
                  <a:pt x="136604" y="133520"/>
                  <a:pt x="192505" y="96252"/>
                </a:cubicBezTo>
                <a:cubicBezTo>
                  <a:pt x="198922" y="86627"/>
                  <a:pt x="203576" y="75557"/>
                  <a:pt x="211756" y="67377"/>
                </a:cubicBezTo>
                <a:cubicBezTo>
                  <a:pt x="228186" y="50947"/>
                  <a:pt x="247976" y="44373"/>
                  <a:pt x="269507" y="38501"/>
                </a:cubicBezTo>
                <a:cubicBezTo>
                  <a:pt x="295032" y="31540"/>
                  <a:pt x="321409" y="27616"/>
                  <a:pt x="346509" y="19250"/>
                </a:cubicBezTo>
                <a:lnTo>
                  <a:pt x="404261" y="0"/>
                </a:lnTo>
                <a:cubicBezTo>
                  <a:pt x="487680" y="3208"/>
                  <a:pt x="571190" y="4575"/>
                  <a:pt x="654518" y="9625"/>
                </a:cubicBezTo>
                <a:cubicBezTo>
                  <a:pt x="673982" y="10805"/>
                  <a:pt x="757352" y="25159"/>
                  <a:pt x="779646" y="28875"/>
                </a:cubicBezTo>
                <a:cubicBezTo>
                  <a:pt x="798897" y="35292"/>
                  <a:pt x="826142" y="31242"/>
                  <a:pt x="837398" y="48126"/>
                </a:cubicBezTo>
                <a:cubicBezTo>
                  <a:pt x="862276" y="85444"/>
                  <a:pt x="845674" y="73344"/>
                  <a:pt x="885524" y="86627"/>
                </a:cubicBezTo>
                <a:cubicBezTo>
                  <a:pt x="895149" y="96252"/>
                  <a:pt x="906849" y="104177"/>
                  <a:pt x="914400" y="115503"/>
                </a:cubicBezTo>
                <a:cubicBezTo>
                  <a:pt x="920028" y="123945"/>
                  <a:pt x="917687" y="136456"/>
                  <a:pt x="924025" y="144379"/>
                </a:cubicBezTo>
                <a:cubicBezTo>
                  <a:pt x="931252" y="153412"/>
                  <a:pt x="943276" y="157212"/>
                  <a:pt x="952901" y="163629"/>
                </a:cubicBezTo>
                <a:cubicBezTo>
                  <a:pt x="975787" y="232289"/>
                  <a:pt x="943335" y="149280"/>
                  <a:pt x="991402" y="221381"/>
                </a:cubicBezTo>
                <a:cubicBezTo>
                  <a:pt x="1047118" y="304956"/>
                  <a:pt x="937791" y="187023"/>
                  <a:pt x="1029903" y="279132"/>
                </a:cubicBezTo>
                <a:cubicBezTo>
                  <a:pt x="1054096" y="351712"/>
                  <a:pt x="1021461" y="262248"/>
                  <a:pt x="1058779" y="336884"/>
                </a:cubicBezTo>
                <a:cubicBezTo>
                  <a:pt x="1063316" y="345959"/>
                  <a:pt x="1065196" y="356135"/>
                  <a:pt x="1068404" y="365760"/>
                </a:cubicBezTo>
                <a:cubicBezTo>
                  <a:pt x="1058394" y="616009"/>
                  <a:pt x="1058779" y="526117"/>
                  <a:pt x="1058779" y="63526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object 16">
            <a:extLst>
              <a:ext uri="{FF2B5EF4-FFF2-40B4-BE49-F238E27FC236}">
                <a16:creationId xmlns:a16="http://schemas.microsoft.com/office/drawing/2014/main" id="{A24ACEE0-F1FB-4BCD-8580-3AC950CDC70E}"/>
              </a:ext>
            </a:extLst>
          </p:cNvPr>
          <p:cNvSpPr/>
          <p:nvPr/>
        </p:nvSpPr>
        <p:spPr>
          <a:xfrm>
            <a:off x="9197452" y="54817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7">
            <a:extLst>
              <a:ext uri="{FF2B5EF4-FFF2-40B4-BE49-F238E27FC236}">
                <a16:creationId xmlns:a16="http://schemas.microsoft.com/office/drawing/2014/main" id="{DE88FE75-17A3-4AAA-B32F-78BEDBB3C1D3}"/>
              </a:ext>
            </a:extLst>
          </p:cNvPr>
          <p:cNvSpPr/>
          <p:nvPr/>
        </p:nvSpPr>
        <p:spPr>
          <a:xfrm>
            <a:off x="9190547" y="514469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2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8">
            <a:extLst>
              <a:ext uri="{FF2B5EF4-FFF2-40B4-BE49-F238E27FC236}">
                <a16:creationId xmlns:a16="http://schemas.microsoft.com/office/drawing/2014/main" id="{83071A71-B4AF-4710-965A-77B05605BC6C}"/>
              </a:ext>
            </a:extLst>
          </p:cNvPr>
          <p:cNvSpPr/>
          <p:nvPr/>
        </p:nvSpPr>
        <p:spPr>
          <a:xfrm>
            <a:off x="9190547" y="480398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9">
            <a:extLst>
              <a:ext uri="{FF2B5EF4-FFF2-40B4-BE49-F238E27FC236}">
                <a16:creationId xmlns:a16="http://schemas.microsoft.com/office/drawing/2014/main" id="{EFC2DD8F-864C-4182-BA23-B43EE6D7AECC}"/>
              </a:ext>
            </a:extLst>
          </p:cNvPr>
          <p:cNvSpPr/>
          <p:nvPr/>
        </p:nvSpPr>
        <p:spPr>
          <a:xfrm>
            <a:off x="9550654" y="54817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3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0">
            <a:extLst>
              <a:ext uri="{FF2B5EF4-FFF2-40B4-BE49-F238E27FC236}">
                <a16:creationId xmlns:a16="http://schemas.microsoft.com/office/drawing/2014/main" id="{43BD60A0-356F-40B4-B268-20E2B0CCF7EE}"/>
              </a:ext>
            </a:extLst>
          </p:cNvPr>
          <p:cNvSpPr/>
          <p:nvPr/>
        </p:nvSpPr>
        <p:spPr>
          <a:xfrm>
            <a:off x="9543749" y="5144699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1">
            <a:extLst>
              <a:ext uri="{FF2B5EF4-FFF2-40B4-BE49-F238E27FC236}">
                <a16:creationId xmlns:a16="http://schemas.microsoft.com/office/drawing/2014/main" id="{BDD4BA4E-F64F-4325-A7C4-FBC05579614D}"/>
              </a:ext>
            </a:extLst>
          </p:cNvPr>
          <p:cNvSpPr/>
          <p:nvPr/>
        </p:nvSpPr>
        <p:spPr>
          <a:xfrm>
            <a:off x="9903856" y="54817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25">
            <a:extLst>
              <a:ext uri="{FF2B5EF4-FFF2-40B4-BE49-F238E27FC236}">
                <a16:creationId xmlns:a16="http://schemas.microsoft.com/office/drawing/2014/main" id="{46A1894D-C714-4A42-AFEA-8C7AA42D3849}"/>
              </a:ext>
            </a:extLst>
          </p:cNvPr>
          <p:cNvGrpSpPr/>
          <p:nvPr/>
        </p:nvGrpSpPr>
        <p:grpSpPr>
          <a:xfrm>
            <a:off x="9896892" y="4801895"/>
            <a:ext cx="281305" cy="274320"/>
            <a:chOff x="3172809" y="3494897"/>
            <a:chExt cx="281305" cy="274320"/>
          </a:xfrm>
        </p:grpSpPr>
        <p:sp>
          <p:nvSpPr>
            <p:cNvPr id="111" name="object 26">
              <a:extLst>
                <a:ext uri="{FF2B5EF4-FFF2-40B4-BE49-F238E27FC236}">
                  <a16:creationId xmlns:a16="http://schemas.microsoft.com/office/drawing/2014/main" id="{4EB9452F-02E7-418B-8BC2-DA47D745ED8A}"/>
                </a:ext>
              </a:extLst>
            </p:cNvPr>
            <p:cNvSpPr/>
            <p:nvPr/>
          </p:nvSpPr>
          <p:spPr>
            <a:xfrm>
              <a:off x="3179693" y="3494897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7">
              <a:extLst>
                <a:ext uri="{FF2B5EF4-FFF2-40B4-BE49-F238E27FC236}">
                  <a16:creationId xmlns:a16="http://schemas.microsoft.com/office/drawing/2014/main" id="{6D291A31-9382-4F4A-AD36-C46D32924120}"/>
                </a:ext>
              </a:extLst>
            </p:cNvPr>
            <p:cNvSpPr/>
            <p:nvPr/>
          </p:nvSpPr>
          <p:spPr>
            <a:xfrm>
              <a:off x="3172809" y="349509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65">
            <a:extLst>
              <a:ext uri="{FF2B5EF4-FFF2-40B4-BE49-F238E27FC236}">
                <a16:creationId xmlns:a16="http://schemas.microsoft.com/office/drawing/2014/main" id="{B8B37AAE-B24B-43DF-97D0-8BD7CB8E3943}"/>
              </a:ext>
            </a:extLst>
          </p:cNvPr>
          <p:cNvSpPr/>
          <p:nvPr/>
        </p:nvSpPr>
        <p:spPr>
          <a:xfrm>
            <a:off x="9914483" y="513889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66">
            <a:extLst>
              <a:ext uri="{FF2B5EF4-FFF2-40B4-BE49-F238E27FC236}">
                <a16:creationId xmlns:a16="http://schemas.microsoft.com/office/drawing/2014/main" id="{1C09B558-B122-4E8E-B5FC-1566CC6192C4}"/>
              </a:ext>
            </a:extLst>
          </p:cNvPr>
          <p:cNvSpPr/>
          <p:nvPr/>
        </p:nvSpPr>
        <p:spPr>
          <a:xfrm>
            <a:off x="9914483" y="513889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65">
            <a:extLst>
              <a:ext uri="{FF2B5EF4-FFF2-40B4-BE49-F238E27FC236}">
                <a16:creationId xmlns:a16="http://schemas.microsoft.com/office/drawing/2014/main" id="{BA18B73D-49C4-41FE-B7BE-DAA3F14B9921}"/>
              </a:ext>
            </a:extLst>
          </p:cNvPr>
          <p:cNvSpPr/>
          <p:nvPr/>
        </p:nvSpPr>
        <p:spPr>
          <a:xfrm>
            <a:off x="9554376" y="480189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6949" y="273899"/>
                </a:move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66">
            <a:extLst>
              <a:ext uri="{FF2B5EF4-FFF2-40B4-BE49-F238E27FC236}">
                <a16:creationId xmlns:a16="http://schemas.microsoft.com/office/drawing/2014/main" id="{F3157667-9466-4761-A3B2-017AD66D0CBB}"/>
              </a:ext>
            </a:extLst>
          </p:cNvPr>
          <p:cNvSpPr/>
          <p:nvPr/>
        </p:nvSpPr>
        <p:spPr>
          <a:xfrm>
            <a:off x="9554376" y="480189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273899" y="136949"/>
                </a:moveTo>
                <a:lnTo>
                  <a:pt x="266918" y="180236"/>
                </a:lnTo>
                <a:lnTo>
                  <a:pt x="247476" y="217830"/>
                </a:lnTo>
                <a:lnTo>
                  <a:pt x="217830" y="247476"/>
                </a:lnTo>
                <a:lnTo>
                  <a:pt x="180236" y="266918"/>
                </a:lnTo>
                <a:lnTo>
                  <a:pt x="136949" y="273899"/>
                </a:lnTo>
                <a:lnTo>
                  <a:pt x="84541" y="263475"/>
                </a:lnTo>
                <a:lnTo>
                  <a:pt x="40111" y="233788"/>
                </a:lnTo>
                <a:lnTo>
                  <a:pt x="10424" y="189358"/>
                </a:lnTo>
                <a:lnTo>
                  <a:pt x="0" y="136949"/>
                </a:lnTo>
                <a:lnTo>
                  <a:pt x="6981" y="93663"/>
                </a:lnTo>
                <a:lnTo>
                  <a:pt x="26423" y="56069"/>
                </a:lnTo>
                <a:lnTo>
                  <a:pt x="56069" y="26423"/>
                </a:lnTo>
                <a:lnTo>
                  <a:pt x="93663" y="6981"/>
                </a:lnTo>
                <a:lnTo>
                  <a:pt x="136949" y="0"/>
                </a:lnTo>
                <a:lnTo>
                  <a:pt x="180236" y="6981"/>
                </a:lnTo>
                <a:lnTo>
                  <a:pt x="217830" y="26423"/>
                </a:lnTo>
                <a:lnTo>
                  <a:pt x="247476" y="56069"/>
                </a:lnTo>
                <a:lnTo>
                  <a:pt x="266918" y="93663"/>
                </a:lnTo>
                <a:lnTo>
                  <a:pt x="273899" y="136949"/>
                </a:lnTo>
                <a:close/>
              </a:path>
            </a:pathLst>
          </a:custGeom>
          <a:ln w="28574">
            <a:solidFill>
              <a:srgbClr val="C17A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2" name="object 16">
            <a:extLst>
              <a:ext uri="{FF2B5EF4-FFF2-40B4-BE49-F238E27FC236}">
                <a16:creationId xmlns:a16="http://schemas.microsoft.com/office/drawing/2014/main" id="{9F976B91-DB1A-413E-B217-08A8D2632D5C}"/>
              </a:ext>
            </a:extLst>
          </p:cNvPr>
          <p:cNvSpPr/>
          <p:nvPr/>
        </p:nvSpPr>
        <p:spPr>
          <a:xfrm>
            <a:off x="9112475" y="267190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FFAB40">
              <a:alpha val="3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7">
            <a:extLst>
              <a:ext uri="{FF2B5EF4-FFF2-40B4-BE49-F238E27FC236}">
                <a16:creationId xmlns:a16="http://schemas.microsoft.com/office/drawing/2014/main" id="{13964DAE-65CC-4E94-9954-119C0061821E}"/>
              </a:ext>
            </a:extLst>
          </p:cNvPr>
          <p:cNvSpPr/>
          <p:nvPr/>
        </p:nvSpPr>
        <p:spPr>
          <a:xfrm>
            <a:off x="9465677" y="233490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2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8">
            <a:extLst>
              <a:ext uri="{FF2B5EF4-FFF2-40B4-BE49-F238E27FC236}">
                <a16:creationId xmlns:a16="http://schemas.microsoft.com/office/drawing/2014/main" id="{55C5CB55-93EB-4EEC-B13D-11B316F24CF9}"/>
              </a:ext>
            </a:extLst>
          </p:cNvPr>
          <p:cNvSpPr/>
          <p:nvPr/>
        </p:nvSpPr>
        <p:spPr>
          <a:xfrm>
            <a:off x="9818879" y="199790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9">
            <a:extLst>
              <a:ext uri="{FF2B5EF4-FFF2-40B4-BE49-F238E27FC236}">
                <a16:creationId xmlns:a16="http://schemas.microsoft.com/office/drawing/2014/main" id="{E61FF547-44BE-4063-9E55-60BD7B5AAC0F}"/>
              </a:ext>
            </a:extLst>
          </p:cNvPr>
          <p:cNvSpPr/>
          <p:nvPr/>
        </p:nvSpPr>
        <p:spPr>
          <a:xfrm>
            <a:off x="9465677" y="267190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8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8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5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2" y="217766"/>
                </a:lnTo>
                <a:lnTo>
                  <a:pt x="217765" y="247403"/>
                </a:lnTo>
                <a:lnTo>
                  <a:pt x="180182" y="266838"/>
                </a:lnTo>
                <a:lnTo>
                  <a:pt x="136908" y="273818"/>
                </a:lnTo>
                <a:close/>
              </a:path>
            </a:pathLst>
          </a:custGeom>
          <a:solidFill>
            <a:srgbClr val="C17AA0">
              <a:alpha val="31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20">
            <a:extLst>
              <a:ext uri="{FF2B5EF4-FFF2-40B4-BE49-F238E27FC236}">
                <a16:creationId xmlns:a16="http://schemas.microsoft.com/office/drawing/2014/main" id="{C6C4BF51-B122-44EE-B561-DD27ECFA53ED}"/>
              </a:ext>
            </a:extLst>
          </p:cNvPr>
          <p:cNvSpPr/>
          <p:nvPr/>
        </p:nvSpPr>
        <p:spPr>
          <a:xfrm>
            <a:off x="9818879" y="233490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2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1"/>
                </a:lnTo>
                <a:lnTo>
                  <a:pt x="271163" y="110074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2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21">
            <a:extLst>
              <a:ext uri="{FF2B5EF4-FFF2-40B4-BE49-F238E27FC236}">
                <a16:creationId xmlns:a16="http://schemas.microsoft.com/office/drawing/2014/main" id="{D656C15F-CC14-4B62-9979-32AAF19C8050}"/>
              </a:ext>
            </a:extLst>
          </p:cNvPr>
          <p:cNvSpPr/>
          <p:nvPr/>
        </p:nvSpPr>
        <p:spPr>
          <a:xfrm>
            <a:off x="9818879" y="267190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6909" y="273818"/>
                </a:moveTo>
                <a:lnTo>
                  <a:pt x="93635" y="266838"/>
                </a:lnTo>
                <a:lnTo>
                  <a:pt x="56052" y="247403"/>
                </a:lnTo>
                <a:lnTo>
                  <a:pt x="26415" y="217766"/>
                </a:lnTo>
                <a:lnTo>
                  <a:pt x="6979" y="180183"/>
                </a:lnTo>
                <a:lnTo>
                  <a:pt x="0" y="136909"/>
                </a:lnTo>
                <a:lnTo>
                  <a:pt x="6979" y="93635"/>
                </a:lnTo>
                <a:lnTo>
                  <a:pt x="26415" y="56052"/>
                </a:lnTo>
                <a:lnTo>
                  <a:pt x="56052" y="26415"/>
                </a:lnTo>
                <a:lnTo>
                  <a:pt x="93635" y="6979"/>
                </a:lnTo>
                <a:lnTo>
                  <a:pt x="136909" y="0"/>
                </a:lnTo>
                <a:lnTo>
                  <a:pt x="163743" y="2655"/>
                </a:lnTo>
                <a:lnTo>
                  <a:pt x="212866" y="23002"/>
                </a:lnTo>
                <a:lnTo>
                  <a:pt x="250816" y="60952"/>
                </a:lnTo>
                <a:lnTo>
                  <a:pt x="271163" y="110075"/>
                </a:lnTo>
                <a:lnTo>
                  <a:pt x="273818" y="136909"/>
                </a:lnTo>
                <a:lnTo>
                  <a:pt x="266838" y="180183"/>
                </a:lnTo>
                <a:lnTo>
                  <a:pt x="247403" y="217766"/>
                </a:lnTo>
                <a:lnTo>
                  <a:pt x="217766" y="247403"/>
                </a:lnTo>
                <a:lnTo>
                  <a:pt x="180183" y="266838"/>
                </a:lnTo>
                <a:lnTo>
                  <a:pt x="136909" y="273818"/>
                </a:lnTo>
                <a:close/>
              </a:path>
            </a:pathLst>
          </a:custGeom>
          <a:solidFill>
            <a:srgbClr val="6AA84F">
              <a:alpha val="3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22">
            <a:extLst>
              <a:ext uri="{FF2B5EF4-FFF2-40B4-BE49-F238E27FC236}">
                <a16:creationId xmlns:a16="http://schemas.microsoft.com/office/drawing/2014/main" id="{B507B64C-3929-42D8-B6D5-06BC6CFC1104}"/>
              </a:ext>
            </a:extLst>
          </p:cNvPr>
          <p:cNvGrpSpPr/>
          <p:nvPr/>
        </p:nvGrpSpPr>
        <p:grpSpPr>
          <a:xfrm>
            <a:off x="9458772" y="1997900"/>
            <a:ext cx="281305" cy="274320"/>
            <a:chOff x="3525990" y="3157895"/>
            <a:chExt cx="281305" cy="274320"/>
          </a:xfrm>
        </p:grpSpPr>
        <p:sp>
          <p:nvSpPr>
            <p:cNvPr id="129" name="object 23">
              <a:extLst>
                <a:ext uri="{FF2B5EF4-FFF2-40B4-BE49-F238E27FC236}">
                  <a16:creationId xmlns:a16="http://schemas.microsoft.com/office/drawing/2014/main" id="{820FBE8A-F968-44EA-A294-E44972862447}"/>
                </a:ext>
              </a:extLst>
            </p:cNvPr>
            <p:cNvSpPr/>
            <p:nvPr/>
          </p:nvSpPr>
          <p:spPr>
            <a:xfrm>
              <a:off x="3532895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8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8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5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5" y="247402"/>
                  </a:lnTo>
                  <a:lnTo>
                    <a:pt x="180182" y="266838"/>
                  </a:lnTo>
                  <a:lnTo>
                    <a:pt x="136908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24">
              <a:extLst>
                <a:ext uri="{FF2B5EF4-FFF2-40B4-BE49-F238E27FC236}">
                  <a16:creationId xmlns:a16="http://schemas.microsoft.com/office/drawing/2014/main" id="{F781C5F2-EB28-4C46-ABA0-EAD894230A31}"/>
                </a:ext>
              </a:extLst>
            </p:cNvPr>
            <p:cNvSpPr/>
            <p:nvPr/>
          </p:nvSpPr>
          <p:spPr>
            <a:xfrm>
              <a:off x="3525990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3" y="2655"/>
                  </a:lnTo>
                  <a:lnTo>
                    <a:pt x="212892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25">
            <a:extLst>
              <a:ext uri="{FF2B5EF4-FFF2-40B4-BE49-F238E27FC236}">
                <a16:creationId xmlns:a16="http://schemas.microsoft.com/office/drawing/2014/main" id="{ED455AFC-DAB9-4E05-BB86-81D810EC3E2F}"/>
              </a:ext>
            </a:extLst>
          </p:cNvPr>
          <p:cNvGrpSpPr/>
          <p:nvPr/>
        </p:nvGrpSpPr>
        <p:grpSpPr>
          <a:xfrm>
            <a:off x="9105591" y="2334902"/>
            <a:ext cx="281305" cy="274320"/>
            <a:chOff x="3172809" y="3494897"/>
            <a:chExt cx="281305" cy="274320"/>
          </a:xfrm>
        </p:grpSpPr>
        <p:sp>
          <p:nvSpPr>
            <p:cNvPr id="132" name="object 26">
              <a:extLst>
                <a:ext uri="{FF2B5EF4-FFF2-40B4-BE49-F238E27FC236}">
                  <a16:creationId xmlns:a16="http://schemas.microsoft.com/office/drawing/2014/main" id="{38F1634C-C784-4204-AC1A-4D073E782475}"/>
                </a:ext>
              </a:extLst>
            </p:cNvPr>
            <p:cNvSpPr/>
            <p:nvPr/>
          </p:nvSpPr>
          <p:spPr>
            <a:xfrm>
              <a:off x="3179693" y="3494897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27">
              <a:extLst>
                <a:ext uri="{FF2B5EF4-FFF2-40B4-BE49-F238E27FC236}">
                  <a16:creationId xmlns:a16="http://schemas.microsoft.com/office/drawing/2014/main" id="{9047E4A0-C1C1-42CF-8254-AE2437C5EE05}"/>
                </a:ext>
              </a:extLst>
            </p:cNvPr>
            <p:cNvSpPr/>
            <p:nvPr/>
          </p:nvSpPr>
          <p:spPr>
            <a:xfrm>
              <a:off x="3172809" y="349509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28">
            <a:extLst>
              <a:ext uri="{FF2B5EF4-FFF2-40B4-BE49-F238E27FC236}">
                <a16:creationId xmlns:a16="http://schemas.microsoft.com/office/drawing/2014/main" id="{65B4D5FE-2C2C-4FBC-894A-ECEE6CCC4D55}"/>
              </a:ext>
            </a:extLst>
          </p:cNvPr>
          <p:cNvGrpSpPr/>
          <p:nvPr/>
        </p:nvGrpSpPr>
        <p:grpSpPr>
          <a:xfrm>
            <a:off x="9105591" y="1997900"/>
            <a:ext cx="281305" cy="274320"/>
            <a:chOff x="3172809" y="3157895"/>
            <a:chExt cx="281305" cy="274320"/>
          </a:xfrm>
        </p:grpSpPr>
        <p:sp>
          <p:nvSpPr>
            <p:cNvPr id="135" name="object 29">
              <a:extLst>
                <a:ext uri="{FF2B5EF4-FFF2-40B4-BE49-F238E27FC236}">
                  <a16:creationId xmlns:a16="http://schemas.microsoft.com/office/drawing/2014/main" id="{B0F12830-D538-46A0-A8F3-F5CCD212B70B}"/>
                </a:ext>
              </a:extLst>
            </p:cNvPr>
            <p:cNvSpPr/>
            <p:nvPr/>
          </p:nvSpPr>
          <p:spPr>
            <a:xfrm>
              <a:off x="3179693" y="315789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09" y="273818"/>
                  </a:moveTo>
                  <a:lnTo>
                    <a:pt x="93635" y="266838"/>
                  </a:lnTo>
                  <a:lnTo>
                    <a:pt x="56052" y="247402"/>
                  </a:lnTo>
                  <a:lnTo>
                    <a:pt x="26415" y="217766"/>
                  </a:lnTo>
                  <a:lnTo>
                    <a:pt x="6979" y="180183"/>
                  </a:lnTo>
                  <a:lnTo>
                    <a:pt x="0" y="136909"/>
                  </a:lnTo>
                  <a:lnTo>
                    <a:pt x="6979" y="93635"/>
                  </a:lnTo>
                  <a:lnTo>
                    <a:pt x="26415" y="56052"/>
                  </a:lnTo>
                  <a:lnTo>
                    <a:pt x="56052" y="26415"/>
                  </a:lnTo>
                  <a:lnTo>
                    <a:pt x="93635" y="6979"/>
                  </a:lnTo>
                  <a:lnTo>
                    <a:pt x="136909" y="0"/>
                  </a:lnTo>
                  <a:lnTo>
                    <a:pt x="163743" y="2655"/>
                  </a:lnTo>
                  <a:lnTo>
                    <a:pt x="212866" y="23002"/>
                  </a:lnTo>
                  <a:lnTo>
                    <a:pt x="250816" y="60951"/>
                  </a:lnTo>
                  <a:lnTo>
                    <a:pt x="271163" y="110074"/>
                  </a:lnTo>
                  <a:lnTo>
                    <a:pt x="273818" y="136909"/>
                  </a:lnTo>
                  <a:lnTo>
                    <a:pt x="266838" y="180183"/>
                  </a:lnTo>
                  <a:lnTo>
                    <a:pt x="247402" y="217766"/>
                  </a:lnTo>
                  <a:lnTo>
                    <a:pt x="217766" y="247402"/>
                  </a:lnTo>
                  <a:lnTo>
                    <a:pt x="180183" y="266838"/>
                  </a:lnTo>
                  <a:lnTo>
                    <a:pt x="136909" y="27381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0">
              <a:extLst>
                <a:ext uri="{FF2B5EF4-FFF2-40B4-BE49-F238E27FC236}">
                  <a16:creationId xmlns:a16="http://schemas.microsoft.com/office/drawing/2014/main" id="{A7693CFC-514A-4B87-A6A3-3D7A675C19F0}"/>
                </a:ext>
              </a:extLst>
            </p:cNvPr>
            <p:cNvSpPr/>
            <p:nvPr/>
          </p:nvSpPr>
          <p:spPr>
            <a:xfrm>
              <a:off x="3172809" y="315811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6926" y="273852"/>
                  </a:moveTo>
                  <a:lnTo>
                    <a:pt x="93646" y="266871"/>
                  </a:lnTo>
                  <a:lnTo>
                    <a:pt x="56059" y="247433"/>
                  </a:lnTo>
                  <a:lnTo>
                    <a:pt x="26418" y="217793"/>
                  </a:lnTo>
                  <a:lnTo>
                    <a:pt x="6980" y="180205"/>
                  </a:lnTo>
                  <a:lnTo>
                    <a:pt x="0" y="136926"/>
                  </a:lnTo>
                  <a:lnTo>
                    <a:pt x="6980" y="93646"/>
                  </a:lnTo>
                  <a:lnTo>
                    <a:pt x="26418" y="56059"/>
                  </a:lnTo>
                  <a:lnTo>
                    <a:pt x="56059" y="26418"/>
                  </a:lnTo>
                  <a:lnTo>
                    <a:pt x="93646" y="6980"/>
                  </a:lnTo>
                  <a:lnTo>
                    <a:pt x="136926" y="0"/>
                  </a:lnTo>
                  <a:lnTo>
                    <a:pt x="163764" y="2655"/>
                  </a:lnTo>
                  <a:lnTo>
                    <a:pt x="212893" y="23005"/>
                  </a:lnTo>
                  <a:lnTo>
                    <a:pt x="250847" y="60959"/>
                  </a:lnTo>
                  <a:lnTo>
                    <a:pt x="271196" y="110088"/>
                  </a:lnTo>
                  <a:lnTo>
                    <a:pt x="273852" y="136926"/>
                  </a:lnTo>
                  <a:lnTo>
                    <a:pt x="266871" y="180205"/>
                  </a:lnTo>
                  <a:lnTo>
                    <a:pt x="247433" y="217793"/>
                  </a:lnTo>
                  <a:lnTo>
                    <a:pt x="217793" y="247433"/>
                  </a:lnTo>
                  <a:lnTo>
                    <a:pt x="180205" y="266871"/>
                  </a:lnTo>
                  <a:lnTo>
                    <a:pt x="136926" y="27385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5E659C-4F70-4253-9249-99C7C9AE53D2}"/>
              </a:ext>
            </a:extLst>
          </p:cNvPr>
          <p:cNvCxnSpPr>
            <a:cxnSpLocks/>
          </p:cNvCxnSpPr>
          <p:nvPr/>
        </p:nvCxnSpPr>
        <p:spPr>
          <a:xfrm flipH="1">
            <a:off x="7625101" y="2483818"/>
            <a:ext cx="1316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1158136D-B71D-4289-8F31-58530BAA4031}"/>
              </a:ext>
            </a:extLst>
          </p:cNvPr>
          <p:cNvCxnSpPr>
            <a:cxnSpLocks/>
          </p:cNvCxnSpPr>
          <p:nvPr/>
        </p:nvCxnSpPr>
        <p:spPr>
          <a:xfrm flipH="1" flipV="1">
            <a:off x="4037415" y="2483818"/>
            <a:ext cx="1148938" cy="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1E88E8AB-3245-4910-8043-51381D8D6A34}"/>
              </a:ext>
            </a:extLst>
          </p:cNvPr>
          <p:cNvCxnSpPr>
            <a:cxnSpLocks/>
          </p:cNvCxnSpPr>
          <p:nvPr/>
        </p:nvCxnSpPr>
        <p:spPr>
          <a:xfrm>
            <a:off x="2699229" y="3018008"/>
            <a:ext cx="0" cy="103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AED0F1FF-E285-4590-B404-1413868DD16C}"/>
              </a:ext>
            </a:extLst>
          </p:cNvPr>
          <p:cNvCxnSpPr>
            <a:cxnSpLocks/>
          </p:cNvCxnSpPr>
          <p:nvPr/>
        </p:nvCxnSpPr>
        <p:spPr>
          <a:xfrm>
            <a:off x="4261362" y="5276057"/>
            <a:ext cx="13858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4531864C-D118-4246-8354-8D4BC9BC4896}"/>
              </a:ext>
            </a:extLst>
          </p:cNvPr>
          <p:cNvCxnSpPr>
            <a:cxnSpLocks/>
          </p:cNvCxnSpPr>
          <p:nvPr/>
        </p:nvCxnSpPr>
        <p:spPr>
          <a:xfrm>
            <a:off x="7763950" y="5276057"/>
            <a:ext cx="1252819" cy="1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86A26-FC7E-4012-A402-FE0C14D1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A8AA5-A479-43E1-A97D-0BCA39B4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Listen and tell which one is more “human”</a:t>
            </a:r>
          </a:p>
          <a:p>
            <a:r>
              <a:rPr lang="en-US" altLang="zh-CN" dirty="0"/>
              <a:t>3 models, 10 samples each and 10 real data</a:t>
            </a:r>
          </a:p>
          <a:p>
            <a:r>
              <a:rPr lang="en-US" altLang="zh-CN" dirty="0"/>
              <a:t>60 pairwise comparisons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43209-626D-4299-AFB4-5C119E73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3271837"/>
            <a:ext cx="8162925" cy="326707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026C13-DC3D-423F-AAB8-66745466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02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05262-B117-4FDA-A532-13A8D77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3A78-88B6-4E9E-9764-D204D6F7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Learning to record</a:t>
            </a:r>
          </a:p>
          <a:p>
            <a:endParaRPr lang="en-US" altLang="zh-CN" dirty="0"/>
          </a:p>
          <a:p>
            <a:r>
              <a:rPr lang="en-US" altLang="zh-CN" dirty="0"/>
              <a:t>Learning to compose</a:t>
            </a:r>
          </a:p>
          <a:p>
            <a:endParaRPr lang="en-US" altLang="zh-CN" dirty="0"/>
          </a:p>
          <a:p>
            <a:r>
              <a:rPr lang="en-US" altLang="zh-CN" b="1" dirty="0"/>
              <a:t>Conclusion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1421C0-D357-4D65-A62D-F15E0B79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7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D8863-C277-4581-8EE6-00AF7D94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9C5ECE-5D45-4FE0-83FE-4896CD39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Music transcription</a:t>
            </a:r>
          </a:p>
          <a:p>
            <a:pPr lvl="1"/>
            <a:r>
              <a:rPr lang="en-US" altLang="zh-CN" dirty="0"/>
              <a:t>Acoustic model         Language model</a:t>
            </a:r>
          </a:p>
          <a:p>
            <a:pPr lvl="1"/>
            <a:r>
              <a:rPr lang="en-US" altLang="zh-CN" dirty="0"/>
              <a:t>Pay more attention to onset frame prediction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Music transformer</a:t>
            </a:r>
          </a:p>
          <a:p>
            <a:pPr lvl="1"/>
            <a:r>
              <a:rPr lang="en-US" altLang="zh-CN" dirty="0"/>
              <a:t>Modeling self-similarity in music</a:t>
            </a:r>
          </a:p>
          <a:p>
            <a:pPr lvl="1"/>
            <a:r>
              <a:rPr lang="en-US" altLang="zh-CN" dirty="0"/>
              <a:t>Skewing to reduce relative computational complexity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When will AI take their jobs?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BD8619-8029-48D4-A931-7C1F7A2B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036AE27E-30D9-44F3-89F1-B04A4AD5DAA8}"/>
              </a:ext>
            </a:extLst>
          </p:cNvPr>
          <p:cNvSpPr/>
          <p:nvPr/>
        </p:nvSpPr>
        <p:spPr>
          <a:xfrm>
            <a:off x="3878982" y="2319690"/>
            <a:ext cx="288758" cy="288758"/>
          </a:xfrm>
          <a:prstGeom prst="plus">
            <a:avLst>
              <a:gd name="adj" fmla="val 4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8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7C72AA4-71FB-407D-8449-6B08F4FF2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20" y="2102632"/>
            <a:ext cx="4462242" cy="3140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B553B0-BFC6-4050-BE6C-2345C2B2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18" y="2102632"/>
            <a:ext cx="4462242" cy="31400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8F5326-F11E-48A6-876C-721FC2E5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Guess who I am</a:t>
            </a:r>
            <a:r>
              <a:rPr lang="zh-CN" altLang="en-US" dirty="0"/>
              <a:t>🧐</a:t>
            </a:r>
          </a:p>
        </p:txBody>
      </p:sp>
      <p:pic>
        <p:nvPicPr>
          <p:cNvPr id="4" name="y2mate.com - I am AI  AI Composed Music by AIVA_320kbps">
            <a:hlinkClick r:id="" action="ppaction://media"/>
            <a:extLst>
              <a:ext uri="{FF2B5EF4-FFF2-40B4-BE49-F238E27FC236}">
                <a16:creationId xmlns:a16="http://schemas.microsoft.com/office/drawing/2014/main" id="{5AEB16DD-BCA7-4B80-B3FD-E5E1A79D7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28678" y="3079439"/>
            <a:ext cx="487363" cy="487363"/>
          </a:xfrm>
          <a:prstGeom prst="rect">
            <a:avLst/>
          </a:prstGeom>
        </p:spPr>
      </p:pic>
      <p:pic>
        <p:nvPicPr>
          <p:cNvPr id="5" name="y2mate.com - Alarms_320kbps">
            <a:hlinkClick r:id="" action="ppaction://media"/>
            <a:extLst>
              <a:ext uri="{FF2B5EF4-FFF2-40B4-BE49-F238E27FC236}">
                <a16:creationId xmlns:a16="http://schemas.microsoft.com/office/drawing/2014/main" id="{D491F314-636F-472D-96AC-85EE6F6E63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11488" y="3079439"/>
            <a:ext cx="487363" cy="48736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8F7A5-FD79-4199-99CF-2BF52AB4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468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7C72AA4-71FB-407D-8449-6B08F4FF2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20" y="2102632"/>
            <a:ext cx="4462242" cy="3140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B553B0-BFC6-4050-BE6C-2345C2B23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18" y="2102632"/>
            <a:ext cx="4462242" cy="31400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8F5326-F11E-48A6-876C-721FC2E5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Guess who I am</a:t>
            </a:r>
            <a:r>
              <a:rPr lang="zh-CN" altLang="en-US" dirty="0"/>
              <a:t>🧐</a:t>
            </a:r>
          </a:p>
        </p:txBody>
      </p:sp>
      <p:pic>
        <p:nvPicPr>
          <p:cNvPr id="9" name="Picture 2" descr="Robot on Apple iOS 14.2">
            <a:extLst>
              <a:ext uri="{FF2B5EF4-FFF2-40B4-BE49-F238E27FC236}">
                <a16:creationId xmlns:a16="http://schemas.microsoft.com/office/drawing/2014/main" id="{0E57BD18-944C-46DF-A4DF-3D8D1D4B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78" y="262231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oman Technologist on Apple iOS 14.2">
            <a:extLst>
              <a:ext uri="{FF2B5EF4-FFF2-40B4-BE49-F238E27FC236}">
                <a16:creationId xmlns:a16="http://schemas.microsoft.com/office/drawing/2014/main" id="{176674B1-A77D-46B1-8CFE-BD5E5F18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27" y="262231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04300882-1-192">
            <a:hlinkClick r:id="" action="ppaction://media"/>
            <a:extLst>
              <a:ext uri="{FF2B5EF4-FFF2-40B4-BE49-F238E27FC236}">
                <a16:creationId xmlns:a16="http://schemas.microsoft.com/office/drawing/2014/main" id="{71CE8CAE-B3D6-4579-BD04-223691185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3557" y="784225"/>
            <a:ext cx="487363" cy="48736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706835-31FC-45E5-B6A7-30C8C06C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2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1DCAA-6047-4154-89A2-FDC9A9C9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394AD-732E-4C20-AC8A-A0428B5EF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a robot write a symphony?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GPT-3 : YES</a:t>
            </a:r>
            <a:endParaRPr lang="zh-CN" altLang="en-US" dirty="0"/>
          </a:p>
        </p:txBody>
      </p:sp>
      <p:pic>
        <p:nvPicPr>
          <p:cNvPr id="2050" name="Picture 2" descr="One of my favorite scenes from I, Robot... - 9GAG">
            <a:extLst>
              <a:ext uri="{FF2B5EF4-FFF2-40B4-BE49-F238E27FC236}">
                <a16:creationId xmlns:a16="http://schemas.microsoft.com/office/drawing/2014/main" id="{1E815650-C132-4B9A-85FD-79A614E9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68" y="0"/>
            <a:ext cx="4203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obot on Apple iOS 14.2">
            <a:extLst>
              <a:ext uri="{FF2B5EF4-FFF2-40B4-BE49-F238E27FC236}">
                <a16:creationId xmlns:a16="http://schemas.microsoft.com/office/drawing/2014/main" id="{905E4BE1-99B6-408D-A85B-73599526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98" y="240344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F0F279-B47B-4D5B-B339-9AB6EEB69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83" y="3297310"/>
            <a:ext cx="2438400" cy="3333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2D3A0B-9CC2-4D75-8380-67C685AC759D}"/>
              </a:ext>
            </a:extLst>
          </p:cNvPr>
          <p:cNvSpPr txBox="1"/>
          <p:nvPr/>
        </p:nvSpPr>
        <p:spPr>
          <a:xfrm>
            <a:off x="4661693" y="292797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2006</a:t>
            </a:r>
            <a:endParaRPr lang="zh-CN" altLang="en-US" i="1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A3A464-9CF5-44E1-809A-F6C5B594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84AF7-D71F-4AD8-8F6A-99DAE4DE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DE09B-89E2-411F-9283-C51FEE52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399D05-A2C1-4D3F-BA46-A8D17BC3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2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7C72AA4-71FB-407D-8449-6B08F4FF2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20" y="2102632"/>
            <a:ext cx="4462242" cy="3140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B553B0-BFC6-4050-BE6C-2345C2B2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18" y="2102632"/>
            <a:ext cx="4462242" cy="31400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8F5326-F11E-48A6-876C-721FC2E5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Guess who I am</a:t>
            </a:r>
            <a:r>
              <a:rPr lang="zh-CN" altLang="en-US" dirty="0"/>
              <a:t>🧐</a:t>
            </a:r>
          </a:p>
        </p:txBody>
      </p:sp>
      <p:pic>
        <p:nvPicPr>
          <p:cNvPr id="4" name="y2mate.com - I am AI  AI Composed Music by AIVA_320kbps">
            <a:hlinkClick r:id="" action="ppaction://media"/>
            <a:extLst>
              <a:ext uri="{FF2B5EF4-FFF2-40B4-BE49-F238E27FC236}">
                <a16:creationId xmlns:a16="http://schemas.microsoft.com/office/drawing/2014/main" id="{5AEB16DD-BCA7-4B80-B3FD-E5E1A79D7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8678" y="3079439"/>
            <a:ext cx="487363" cy="487363"/>
          </a:xfrm>
          <a:prstGeom prst="rect">
            <a:avLst/>
          </a:prstGeom>
        </p:spPr>
      </p:pic>
      <p:pic>
        <p:nvPicPr>
          <p:cNvPr id="5" name="y2mate.com - Alarms_320kbps">
            <a:hlinkClick r:id="" action="ppaction://media"/>
            <a:extLst>
              <a:ext uri="{FF2B5EF4-FFF2-40B4-BE49-F238E27FC236}">
                <a16:creationId xmlns:a16="http://schemas.microsoft.com/office/drawing/2014/main" id="{D491F314-636F-472D-96AC-85EE6F6E63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11488" y="3079439"/>
            <a:ext cx="487363" cy="487363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6A737D-6E77-49CF-9823-41FDF79E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99438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59412-3FF2-4CFA-A83D-BEED7755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1471E-752F-4768-8EB4-334FDDEF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Audio Pattern Recognition</a:t>
            </a:r>
          </a:p>
          <a:p>
            <a:pPr lvl="1"/>
            <a:r>
              <a:rPr lang="en-US" altLang="zh-CN" dirty="0"/>
              <a:t>Acoustic scene classification</a:t>
            </a:r>
          </a:p>
          <a:p>
            <a:pPr lvl="1"/>
            <a:r>
              <a:rPr lang="en-US" altLang="zh-CN" dirty="0"/>
              <a:t>Audio tagging </a:t>
            </a:r>
          </a:p>
          <a:p>
            <a:pPr lvl="1"/>
            <a:r>
              <a:rPr lang="en-US" altLang="zh-CN" dirty="0"/>
              <a:t>Sound event detection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Music comprehension ?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093CB-4A2C-4530-8D30-6728A56E4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90"/>
          <a:stretch/>
        </p:blipFill>
        <p:spPr>
          <a:xfrm>
            <a:off x="1017443" y="4258830"/>
            <a:ext cx="4921539" cy="1181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643C43-2E3D-4686-B79C-ED45C903554E}"/>
              </a:ext>
            </a:extLst>
          </p:cNvPr>
          <p:cNvSpPr txBox="1"/>
          <p:nvPr/>
        </p:nvSpPr>
        <p:spPr>
          <a:xfrm>
            <a:off x="6519162" y="194790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Natural Sound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96D3C5-7A9C-4EEF-80DA-32AF6534A01A}"/>
              </a:ext>
            </a:extLst>
          </p:cNvPr>
          <p:cNvSpPr txBox="1"/>
          <p:nvPr/>
        </p:nvSpPr>
        <p:spPr>
          <a:xfrm>
            <a:off x="6519162" y="38820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Music</a:t>
            </a:r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3452D39-C06E-49E5-A6CA-C620251F00E8}"/>
              </a:ext>
            </a:extLst>
          </p:cNvPr>
          <p:cNvSpPr/>
          <p:nvPr/>
        </p:nvSpPr>
        <p:spPr>
          <a:xfrm>
            <a:off x="6519162" y="2392158"/>
            <a:ext cx="4834638" cy="1354909"/>
          </a:xfrm>
          <a:custGeom>
            <a:avLst/>
            <a:gdLst>
              <a:gd name="connsiteX0" fmla="*/ 0 w 4834638"/>
              <a:gd name="connsiteY0" fmla="*/ 746517 h 1354909"/>
              <a:gd name="connsiteX1" fmla="*/ 341746 w 4834638"/>
              <a:gd name="connsiteY1" fmla="*/ 303172 h 1354909"/>
              <a:gd name="connsiteX2" fmla="*/ 942109 w 4834638"/>
              <a:gd name="connsiteY2" fmla="*/ 1051317 h 1354909"/>
              <a:gd name="connsiteX3" fmla="*/ 1209964 w 4834638"/>
              <a:gd name="connsiteY3" fmla="*/ 681863 h 1354909"/>
              <a:gd name="connsiteX4" fmla="*/ 1533237 w 4834638"/>
              <a:gd name="connsiteY4" fmla="*/ 1097499 h 1354909"/>
              <a:gd name="connsiteX5" fmla="*/ 1496291 w 4834638"/>
              <a:gd name="connsiteY5" fmla="*/ 293935 h 1354909"/>
              <a:gd name="connsiteX6" fmla="*/ 2355273 w 4834638"/>
              <a:gd name="connsiteY6" fmla="*/ 691099 h 1354909"/>
              <a:gd name="connsiteX7" fmla="*/ 2392218 w 4834638"/>
              <a:gd name="connsiteY7" fmla="*/ 7608 h 1354909"/>
              <a:gd name="connsiteX8" fmla="*/ 2909455 w 4834638"/>
              <a:gd name="connsiteY8" fmla="*/ 1226808 h 1354909"/>
              <a:gd name="connsiteX9" fmla="*/ 3186546 w 4834638"/>
              <a:gd name="connsiteY9" fmla="*/ 598735 h 1354909"/>
              <a:gd name="connsiteX10" fmla="*/ 3629891 w 4834638"/>
              <a:gd name="connsiteY10" fmla="*/ 949717 h 1354909"/>
              <a:gd name="connsiteX11" fmla="*/ 3925455 w 4834638"/>
              <a:gd name="connsiteY11" fmla="*/ 136917 h 1354909"/>
              <a:gd name="connsiteX12" fmla="*/ 4091709 w 4834638"/>
              <a:gd name="connsiteY12" fmla="*/ 1337645 h 1354909"/>
              <a:gd name="connsiteX13" fmla="*/ 4765964 w 4834638"/>
              <a:gd name="connsiteY13" fmla="*/ 875826 h 1354909"/>
              <a:gd name="connsiteX14" fmla="*/ 4812146 w 4834638"/>
              <a:gd name="connsiteY14" fmla="*/ 1282226 h 1354909"/>
              <a:gd name="connsiteX15" fmla="*/ 4812146 w 4834638"/>
              <a:gd name="connsiteY15" fmla="*/ 1282226 h 135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34638" h="1354909">
                <a:moveTo>
                  <a:pt x="0" y="746517"/>
                </a:moveTo>
                <a:cubicBezTo>
                  <a:pt x="92364" y="499444"/>
                  <a:pt x="184728" y="252372"/>
                  <a:pt x="341746" y="303172"/>
                </a:cubicBezTo>
                <a:cubicBezTo>
                  <a:pt x="498764" y="353972"/>
                  <a:pt x="797406" y="988202"/>
                  <a:pt x="942109" y="1051317"/>
                </a:cubicBezTo>
                <a:cubicBezTo>
                  <a:pt x="1086812" y="1114432"/>
                  <a:pt x="1111443" y="674166"/>
                  <a:pt x="1209964" y="681863"/>
                </a:cubicBezTo>
                <a:cubicBezTo>
                  <a:pt x="1308485" y="689560"/>
                  <a:pt x="1485516" y="1162154"/>
                  <a:pt x="1533237" y="1097499"/>
                </a:cubicBezTo>
                <a:cubicBezTo>
                  <a:pt x="1580958" y="1032844"/>
                  <a:pt x="1359285" y="361668"/>
                  <a:pt x="1496291" y="293935"/>
                </a:cubicBezTo>
                <a:cubicBezTo>
                  <a:pt x="1633297" y="226202"/>
                  <a:pt x="2205952" y="738820"/>
                  <a:pt x="2355273" y="691099"/>
                </a:cubicBezTo>
                <a:cubicBezTo>
                  <a:pt x="2504594" y="643378"/>
                  <a:pt x="2299854" y="-81677"/>
                  <a:pt x="2392218" y="7608"/>
                </a:cubicBezTo>
                <a:cubicBezTo>
                  <a:pt x="2484582" y="96893"/>
                  <a:pt x="2777067" y="1128287"/>
                  <a:pt x="2909455" y="1226808"/>
                </a:cubicBezTo>
                <a:cubicBezTo>
                  <a:pt x="3041843" y="1325329"/>
                  <a:pt x="3066473" y="644917"/>
                  <a:pt x="3186546" y="598735"/>
                </a:cubicBezTo>
                <a:cubicBezTo>
                  <a:pt x="3306619" y="552553"/>
                  <a:pt x="3506740" y="1026687"/>
                  <a:pt x="3629891" y="949717"/>
                </a:cubicBezTo>
                <a:cubicBezTo>
                  <a:pt x="3753043" y="872747"/>
                  <a:pt x="3848485" y="72262"/>
                  <a:pt x="3925455" y="136917"/>
                </a:cubicBezTo>
                <a:cubicBezTo>
                  <a:pt x="4002425" y="201572"/>
                  <a:pt x="3951624" y="1214494"/>
                  <a:pt x="4091709" y="1337645"/>
                </a:cubicBezTo>
                <a:cubicBezTo>
                  <a:pt x="4231794" y="1460797"/>
                  <a:pt x="4645891" y="885062"/>
                  <a:pt x="4765964" y="875826"/>
                </a:cubicBezTo>
                <a:cubicBezTo>
                  <a:pt x="4886037" y="866590"/>
                  <a:pt x="4812146" y="1282226"/>
                  <a:pt x="4812146" y="1282226"/>
                </a:cubicBezTo>
                <a:lnTo>
                  <a:pt x="4812146" y="12822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30055FC-4F4F-4D99-8D79-9775A7554E28}"/>
              </a:ext>
            </a:extLst>
          </p:cNvPr>
          <p:cNvSpPr/>
          <p:nvPr/>
        </p:nvSpPr>
        <p:spPr>
          <a:xfrm>
            <a:off x="8016752" y="4585381"/>
            <a:ext cx="1422400" cy="1580114"/>
          </a:xfrm>
          <a:custGeom>
            <a:avLst/>
            <a:gdLst>
              <a:gd name="connsiteX0" fmla="*/ 0 w 1422400"/>
              <a:gd name="connsiteY0" fmla="*/ 797828 h 1580114"/>
              <a:gd name="connsiteX1" fmla="*/ 387927 w 1422400"/>
              <a:gd name="connsiteY1" fmla="*/ 21973 h 1580114"/>
              <a:gd name="connsiteX2" fmla="*/ 794327 w 1422400"/>
              <a:gd name="connsiteY2" fmla="*/ 1564446 h 1580114"/>
              <a:gd name="connsiteX3" fmla="*/ 1043709 w 1422400"/>
              <a:gd name="connsiteY3" fmla="*/ 853246 h 1580114"/>
              <a:gd name="connsiteX4" fmla="*/ 1246909 w 1422400"/>
              <a:gd name="connsiteY4" fmla="*/ 1416664 h 1580114"/>
              <a:gd name="connsiteX5" fmla="*/ 1422400 w 1422400"/>
              <a:gd name="connsiteY5" fmla="*/ 742410 h 1580114"/>
              <a:gd name="connsiteX6" fmla="*/ 1422400 w 1422400"/>
              <a:gd name="connsiteY6" fmla="*/ 742410 h 15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00" h="1580114">
                <a:moveTo>
                  <a:pt x="0" y="797828"/>
                </a:moveTo>
                <a:cubicBezTo>
                  <a:pt x="127769" y="346015"/>
                  <a:pt x="255539" y="-105797"/>
                  <a:pt x="387927" y="21973"/>
                </a:cubicBezTo>
                <a:cubicBezTo>
                  <a:pt x="520315" y="149743"/>
                  <a:pt x="685030" y="1425901"/>
                  <a:pt x="794327" y="1564446"/>
                </a:cubicBezTo>
                <a:cubicBezTo>
                  <a:pt x="903624" y="1702991"/>
                  <a:pt x="968279" y="877876"/>
                  <a:pt x="1043709" y="853246"/>
                </a:cubicBezTo>
                <a:cubicBezTo>
                  <a:pt x="1119139" y="828616"/>
                  <a:pt x="1183794" y="1435137"/>
                  <a:pt x="1246909" y="1416664"/>
                </a:cubicBezTo>
                <a:cubicBezTo>
                  <a:pt x="1310024" y="1398191"/>
                  <a:pt x="1422400" y="742410"/>
                  <a:pt x="1422400" y="742410"/>
                </a:cubicBezTo>
                <a:lnTo>
                  <a:pt x="1422400" y="7424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2F4316E-5643-4C9E-993A-69CD6B8524A8}"/>
              </a:ext>
            </a:extLst>
          </p:cNvPr>
          <p:cNvSpPr/>
          <p:nvPr/>
        </p:nvSpPr>
        <p:spPr>
          <a:xfrm>
            <a:off x="9439152" y="4564036"/>
            <a:ext cx="1422400" cy="1580114"/>
          </a:xfrm>
          <a:custGeom>
            <a:avLst/>
            <a:gdLst>
              <a:gd name="connsiteX0" fmla="*/ 0 w 1422400"/>
              <a:gd name="connsiteY0" fmla="*/ 797828 h 1580114"/>
              <a:gd name="connsiteX1" fmla="*/ 387927 w 1422400"/>
              <a:gd name="connsiteY1" fmla="*/ 21973 h 1580114"/>
              <a:gd name="connsiteX2" fmla="*/ 794327 w 1422400"/>
              <a:gd name="connsiteY2" fmla="*/ 1564446 h 1580114"/>
              <a:gd name="connsiteX3" fmla="*/ 1043709 w 1422400"/>
              <a:gd name="connsiteY3" fmla="*/ 853246 h 1580114"/>
              <a:gd name="connsiteX4" fmla="*/ 1246909 w 1422400"/>
              <a:gd name="connsiteY4" fmla="*/ 1416664 h 1580114"/>
              <a:gd name="connsiteX5" fmla="*/ 1422400 w 1422400"/>
              <a:gd name="connsiteY5" fmla="*/ 742410 h 1580114"/>
              <a:gd name="connsiteX6" fmla="*/ 1422400 w 1422400"/>
              <a:gd name="connsiteY6" fmla="*/ 742410 h 15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00" h="1580114">
                <a:moveTo>
                  <a:pt x="0" y="797828"/>
                </a:moveTo>
                <a:cubicBezTo>
                  <a:pt x="127769" y="346015"/>
                  <a:pt x="255539" y="-105797"/>
                  <a:pt x="387927" y="21973"/>
                </a:cubicBezTo>
                <a:cubicBezTo>
                  <a:pt x="520315" y="149743"/>
                  <a:pt x="685030" y="1425901"/>
                  <a:pt x="794327" y="1564446"/>
                </a:cubicBezTo>
                <a:cubicBezTo>
                  <a:pt x="903624" y="1702991"/>
                  <a:pt x="968279" y="877876"/>
                  <a:pt x="1043709" y="853246"/>
                </a:cubicBezTo>
                <a:cubicBezTo>
                  <a:pt x="1119139" y="828616"/>
                  <a:pt x="1183794" y="1435137"/>
                  <a:pt x="1246909" y="1416664"/>
                </a:cubicBezTo>
                <a:cubicBezTo>
                  <a:pt x="1310024" y="1398191"/>
                  <a:pt x="1422400" y="742410"/>
                  <a:pt x="1422400" y="742410"/>
                </a:cubicBezTo>
                <a:lnTo>
                  <a:pt x="1422400" y="7424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A02961F-DAB3-45F4-B257-7CE319C5B543}"/>
              </a:ext>
            </a:extLst>
          </p:cNvPr>
          <p:cNvSpPr/>
          <p:nvPr/>
        </p:nvSpPr>
        <p:spPr>
          <a:xfrm>
            <a:off x="6594352" y="4596849"/>
            <a:ext cx="1422400" cy="1580114"/>
          </a:xfrm>
          <a:custGeom>
            <a:avLst/>
            <a:gdLst>
              <a:gd name="connsiteX0" fmla="*/ 0 w 1422400"/>
              <a:gd name="connsiteY0" fmla="*/ 797828 h 1580114"/>
              <a:gd name="connsiteX1" fmla="*/ 387927 w 1422400"/>
              <a:gd name="connsiteY1" fmla="*/ 21973 h 1580114"/>
              <a:gd name="connsiteX2" fmla="*/ 794327 w 1422400"/>
              <a:gd name="connsiteY2" fmla="*/ 1564446 h 1580114"/>
              <a:gd name="connsiteX3" fmla="*/ 1043709 w 1422400"/>
              <a:gd name="connsiteY3" fmla="*/ 853246 h 1580114"/>
              <a:gd name="connsiteX4" fmla="*/ 1246909 w 1422400"/>
              <a:gd name="connsiteY4" fmla="*/ 1416664 h 1580114"/>
              <a:gd name="connsiteX5" fmla="*/ 1422400 w 1422400"/>
              <a:gd name="connsiteY5" fmla="*/ 742410 h 1580114"/>
              <a:gd name="connsiteX6" fmla="*/ 1422400 w 1422400"/>
              <a:gd name="connsiteY6" fmla="*/ 742410 h 15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00" h="1580114">
                <a:moveTo>
                  <a:pt x="0" y="797828"/>
                </a:moveTo>
                <a:cubicBezTo>
                  <a:pt x="127769" y="346015"/>
                  <a:pt x="255539" y="-105797"/>
                  <a:pt x="387927" y="21973"/>
                </a:cubicBezTo>
                <a:cubicBezTo>
                  <a:pt x="520315" y="149743"/>
                  <a:pt x="685030" y="1425901"/>
                  <a:pt x="794327" y="1564446"/>
                </a:cubicBezTo>
                <a:cubicBezTo>
                  <a:pt x="903624" y="1702991"/>
                  <a:pt x="968279" y="877876"/>
                  <a:pt x="1043709" y="853246"/>
                </a:cubicBezTo>
                <a:cubicBezTo>
                  <a:pt x="1119139" y="828616"/>
                  <a:pt x="1183794" y="1435137"/>
                  <a:pt x="1246909" y="1416664"/>
                </a:cubicBezTo>
                <a:cubicBezTo>
                  <a:pt x="1310024" y="1398191"/>
                  <a:pt x="1422400" y="742410"/>
                  <a:pt x="1422400" y="742410"/>
                </a:cubicBezTo>
                <a:lnTo>
                  <a:pt x="1422400" y="7424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52EEF8E0-039D-4A82-B1B6-58BCB3EB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08E707-0EE7-6545-87FD-3AA49127C2BD}"/>
              </a:ext>
            </a:extLst>
          </p:cNvPr>
          <p:cNvSpPr/>
          <p:nvPr/>
        </p:nvSpPr>
        <p:spPr>
          <a:xfrm>
            <a:off x="1254036" y="2317237"/>
            <a:ext cx="4075611" cy="1111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04FAA3-334D-B243-80F4-24CFFB7AFC78}"/>
              </a:ext>
            </a:extLst>
          </p:cNvPr>
          <p:cNvSpPr/>
          <p:nvPr/>
        </p:nvSpPr>
        <p:spPr>
          <a:xfrm>
            <a:off x="1252676" y="3882004"/>
            <a:ext cx="4075611" cy="3768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6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 animBg="1"/>
      <p:bldP spid="19" grpId="0" animBg="1"/>
      <p:bldP spid="20" grpId="0" animBg="1"/>
      <p:bldP spid="21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86EDFF1-81CD-447A-A326-1B87BE38C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114" y="4521780"/>
            <a:ext cx="2543176" cy="22621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70BCBF1-8034-421F-AD70-484666FFE8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792" y="2700766"/>
            <a:ext cx="2543176" cy="22621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30A535-70BA-465A-AEB1-E89406CBD8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9538" y="1206976"/>
            <a:ext cx="2543176" cy="22621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E7A500-29F5-466B-A90D-DD43E353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Classical Music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B9214B-EC92-4A31-9005-7A9B3F90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Pre Baroque</a:t>
            </a:r>
          </a:p>
          <a:p>
            <a:endParaRPr lang="en-US" altLang="zh-CN" dirty="0"/>
          </a:p>
          <a:p>
            <a:r>
              <a:rPr lang="en-US" altLang="zh-CN" dirty="0"/>
              <a:t>Baroque era</a:t>
            </a:r>
          </a:p>
          <a:p>
            <a:endParaRPr lang="en-US" altLang="zh-CN" dirty="0"/>
          </a:p>
          <a:p>
            <a:r>
              <a:rPr lang="en-US" altLang="zh-CN" dirty="0"/>
              <a:t>Classical era </a:t>
            </a:r>
          </a:p>
          <a:p>
            <a:endParaRPr lang="en-US" altLang="zh-CN" dirty="0"/>
          </a:p>
          <a:p>
            <a:r>
              <a:rPr lang="en-US" altLang="zh-CN" dirty="0"/>
              <a:t>Romantic era</a:t>
            </a:r>
          </a:p>
          <a:p>
            <a:endParaRPr lang="en-US" altLang="zh-CN" dirty="0"/>
          </a:p>
          <a:p>
            <a:r>
              <a:rPr lang="en-US" altLang="zh-CN" dirty="0"/>
              <a:t>Contemporary era </a:t>
            </a:r>
            <a:endParaRPr lang="zh-CN" altLang="en-US" dirty="0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64762144-6C16-4351-BFB7-557DD64846CE}"/>
              </a:ext>
            </a:extLst>
          </p:cNvPr>
          <p:cNvSpPr/>
          <p:nvPr/>
        </p:nvSpPr>
        <p:spPr>
          <a:xfrm>
            <a:off x="3285744" y="2011680"/>
            <a:ext cx="298704" cy="101803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5680DD-4D28-4A8F-B67E-833F2AC8C983}"/>
              </a:ext>
            </a:extLst>
          </p:cNvPr>
          <p:cNvSpPr txBox="1"/>
          <p:nvPr/>
        </p:nvSpPr>
        <p:spPr>
          <a:xfrm>
            <a:off x="3724656" y="233603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Religious purpose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9329E5A-F583-4CC1-AC7A-65D81DE8E367}"/>
              </a:ext>
            </a:extLst>
          </p:cNvPr>
          <p:cNvCxnSpPr>
            <a:cxnSpLocks/>
          </p:cNvCxnSpPr>
          <p:nvPr/>
        </p:nvCxnSpPr>
        <p:spPr>
          <a:xfrm>
            <a:off x="3066288" y="3913632"/>
            <a:ext cx="6035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CEA8F7B-53C3-45AD-B8C9-66BC6E09884C}"/>
              </a:ext>
            </a:extLst>
          </p:cNvPr>
          <p:cNvSpPr txBox="1"/>
          <p:nvPr/>
        </p:nvSpPr>
        <p:spPr>
          <a:xfrm>
            <a:off x="3724656" y="372896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from religion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EE9BF5D-821E-4912-B551-AB5EB57A8163}"/>
              </a:ext>
            </a:extLst>
          </p:cNvPr>
          <p:cNvCxnSpPr>
            <a:cxnSpLocks/>
          </p:cNvCxnSpPr>
          <p:nvPr/>
        </p:nvCxnSpPr>
        <p:spPr>
          <a:xfrm>
            <a:off x="3291840" y="4846320"/>
            <a:ext cx="6035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4C44AA-C4F0-472C-BD5D-18683FF79FB2}"/>
              </a:ext>
            </a:extLst>
          </p:cNvPr>
          <p:cNvSpPr txBox="1"/>
          <p:nvPr/>
        </p:nvSpPr>
        <p:spPr>
          <a:xfrm>
            <a:off x="3895344" y="4652365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emotional elements &amp; romanticism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6D8258D-A846-4970-96E3-2BB43AA2A3E5}"/>
              </a:ext>
            </a:extLst>
          </p:cNvPr>
          <p:cNvCxnSpPr>
            <a:cxnSpLocks/>
          </p:cNvCxnSpPr>
          <p:nvPr/>
        </p:nvCxnSpPr>
        <p:spPr>
          <a:xfrm>
            <a:off x="4053840" y="5795200"/>
            <a:ext cx="6035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0C5578E-35CE-4AA2-82BD-40BC4E7A4972}"/>
              </a:ext>
            </a:extLst>
          </p:cNvPr>
          <p:cNvSpPr txBox="1"/>
          <p:nvPr/>
        </p:nvSpPr>
        <p:spPr>
          <a:xfrm>
            <a:off x="4712208" y="561053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FB60B1A-F151-4E8B-A7E6-396EAF55A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10" y="245022"/>
            <a:ext cx="1325563" cy="13255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A68ADB-4557-4989-9308-8D5C6E8E3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35" b="24263"/>
          <a:stretch/>
        </p:blipFill>
        <p:spPr>
          <a:xfrm>
            <a:off x="7648298" y="1708019"/>
            <a:ext cx="1481444" cy="14814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E5DA5F3-968A-474A-A8FE-93E28E8880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08"/>
          <a:stretch/>
        </p:blipFill>
        <p:spPr>
          <a:xfrm>
            <a:off x="10128208" y="3271235"/>
            <a:ext cx="1462252" cy="157508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6313EDB-DC90-46CD-902A-49DDCF15127D}"/>
              </a:ext>
            </a:extLst>
          </p:cNvPr>
          <p:cNvSpPr txBox="1"/>
          <p:nvPr/>
        </p:nvSpPr>
        <p:spPr>
          <a:xfrm>
            <a:off x="7559306" y="2684927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MOZART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F3B655-9988-4464-8C49-B82BC753A519}"/>
              </a:ext>
            </a:extLst>
          </p:cNvPr>
          <p:cNvSpPr txBox="1"/>
          <p:nvPr/>
        </p:nvSpPr>
        <p:spPr>
          <a:xfrm>
            <a:off x="10092938" y="4345088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CHOPIN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47EF4E0-A8F5-45F5-964B-34778A428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3567" y="5281499"/>
            <a:ext cx="1161860" cy="1576501"/>
          </a:xfrm>
          <a:prstGeom prst="rect">
            <a:avLst/>
          </a:prstGeom>
        </p:spPr>
      </p:pic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C9DAF55A-E07E-4C12-822C-CB5A417E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2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1" grpId="0"/>
      <p:bldP spid="13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92A3-039D-4E04-979A-F4B87A62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Classical Music in danger?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31E93-F6C5-4429-833C-04AE3F6C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Maybe AI can help</a:t>
            </a:r>
          </a:p>
          <a:p>
            <a:endParaRPr lang="en-US" altLang="zh-CN" dirty="0"/>
          </a:p>
          <a:p>
            <a:r>
              <a:rPr lang="en-US" altLang="zh-CN" dirty="0"/>
              <a:t>What if AI learns all the master pieces in history?</a:t>
            </a:r>
          </a:p>
          <a:p>
            <a:endParaRPr lang="en-US" altLang="zh-CN" dirty="0"/>
          </a:p>
          <a:p>
            <a:r>
              <a:rPr lang="en-US" altLang="zh-CN" dirty="0"/>
              <a:t>              Lack of resources like </a:t>
            </a:r>
            <a:r>
              <a:rPr lang="en-US" altLang="zh-CN" b="1" dirty="0"/>
              <a:t>piano transcripts</a:t>
            </a:r>
          </a:p>
          <a:p>
            <a:endParaRPr lang="zh-CN" altLang="en-US" dirty="0"/>
          </a:p>
        </p:txBody>
      </p:sp>
      <p:pic>
        <p:nvPicPr>
          <p:cNvPr id="4" name="Picture 2" descr="Robot on Apple iOS 14.2">
            <a:extLst>
              <a:ext uri="{FF2B5EF4-FFF2-40B4-BE49-F238E27FC236}">
                <a16:creationId xmlns:a16="http://schemas.microsoft.com/office/drawing/2014/main" id="{04E049D9-964E-450B-8F24-620EA00D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74" y="152344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思维表情贴纸思考表情符号-表情符号PNG图片素材免费下载_图片编号2272400-PNG素材网">
            <a:extLst>
              <a:ext uri="{FF2B5EF4-FFF2-40B4-BE49-F238E27FC236}">
                <a16:creationId xmlns:a16="http://schemas.microsoft.com/office/drawing/2014/main" id="{8348C64A-67D3-4D29-AF16-E4916A25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7" y="3549074"/>
            <a:ext cx="1288617" cy="12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C8ECC5-6266-41E7-97BF-9452F2E1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05262-B117-4FDA-A532-13A8D77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3A78-88B6-4E9E-9764-D204D6F7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Learning to record</a:t>
            </a:r>
          </a:p>
          <a:p>
            <a:endParaRPr lang="en-US" altLang="zh-CN" dirty="0"/>
          </a:p>
          <a:p>
            <a:r>
              <a:rPr lang="en-US" altLang="zh-CN" dirty="0"/>
              <a:t>Learning to compose</a:t>
            </a:r>
          </a:p>
          <a:p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E386D2-5443-4BDF-B2C2-F2658CBC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CBCF-1B77-4E9A-96CC-EA391D1D3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14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|0.6|0.6|0.6|0.5|0.6|0.6|0.6|0.6|0.5|0.6|1.6|1.4|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5996</TotalTime>
  <Words>1899</Words>
  <Application>Microsoft Macintosh PowerPoint</Application>
  <PresentationFormat>宽屏</PresentationFormat>
  <Paragraphs>513</Paragraphs>
  <Slides>40</Slides>
  <Notes>31</Notes>
  <HiddenSlides>0</HiddenSlides>
  <MMClips>16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等线</vt:lpstr>
      <vt:lpstr>等线 Light</vt:lpstr>
      <vt:lpstr>Arial</vt:lpstr>
      <vt:lpstr>Arial Rounded MT Bold</vt:lpstr>
      <vt:lpstr>Calibri</vt:lpstr>
      <vt:lpstr>Century Gothic</vt:lpstr>
      <vt:lpstr>Gill Sans MT</vt:lpstr>
      <vt:lpstr>Times New Roman</vt:lpstr>
      <vt:lpstr>Verdana</vt:lpstr>
      <vt:lpstr>Office 主题​​</vt:lpstr>
      <vt:lpstr>When will AI take their jobs? Music transcription &amp; transformer</vt:lpstr>
      <vt:lpstr>Outline</vt:lpstr>
      <vt:lpstr>Outline</vt:lpstr>
      <vt:lpstr>Introduction</vt:lpstr>
      <vt:lpstr>Guess who I am🧐</vt:lpstr>
      <vt:lpstr>Review</vt:lpstr>
      <vt:lpstr>Classical Music</vt:lpstr>
      <vt:lpstr>Classical Music in danger?</vt:lpstr>
      <vt:lpstr>Outline</vt:lpstr>
      <vt:lpstr>PowerPoint 演示文稿</vt:lpstr>
      <vt:lpstr>Music transcription</vt:lpstr>
      <vt:lpstr>Music transcription</vt:lpstr>
      <vt:lpstr>PowerPoint 演示文稿</vt:lpstr>
      <vt:lpstr>Automatic Music Transcription(AMT)</vt:lpstr>
      <vt:lpstr>Model configuration </vt:lpstr>
      <vt:lpstr>Loss function</vt:lpstr>
      <vt:lpstr>Analysis</vt:lpstr>
      <vt:lpstr>Experiment results</vt:lpstr>
      <vt:lpstr>Example</vt:lpstr>
      <vt:lpstr>Outline</vt:lpstr>
      <vt:lpstr>PowerPoint 演示文稿</vt:lpstr>
      <vt:lpstr>Prior work Performance RNN (Simon &amp; Oore, 2016)  </vt:lpstr>
      <vt:lpstr>PowerPoint 演示文稿</vt:lpstr>
      <vt:lpstr>PowerPoint 演示文稿</vt:lpstr>
      <vt:lpstr>PowerPoint 演示文稿</vt:lpstr>
      <vt:lpstr>Attention: a weighted average</vt:lpstr>
      <vt:lpstr>Convolution: Different linear transformations by relative position.</vt:lpstr>
      <vt:lpstr>Relative attention (Shaw et al, 2018) Multihead attention + convolution?</vt:lpstr>
      <vt:lpstr>PowerPoint 演示文稿</vt:lpstr>
      <vt:lpstr>PowerPoint 演示文稿</vt:lpstr>
      <vt:lpstr>Calculate Srel =Qf(Erel ) (original)</vt:lpstr>
      <vt:lpstr>Skewing to reduce relative memory  from O(L2D) to O(LD)</vt:lpstr>
      <vt:lpstr>Calculate Srel (new)</vt:lpstr>
      <vt:lpstr>Skewing</vt:lpstr>
      <vt:lpstr>Human evaluation</vt:lpstr>
      <vt:lpstr>Outline</vt:lpstr>
      <vt:lpstr>Conclusion</vt:lpstr>
      <vt:lpstr>Guess who I am🧐</vt:lpstr>
      <vt:lpstr>Guess who I am🧐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will AI take their jobs? Music transcription &amp; Transformer</dc:title>
  <dc:creator>zelin</dc:creator>
  <cp:lastModifiedBy>周 泽林</cp:lastModifiedBy>
  <cp:revision>179</cp:revision>
  <dcterms:created xsi:type="dcterms:W3CDTF">2021-04-17T02:48:36Z</dcterms:created>
  <dcterms:modified xsi:type="dcterms:W3CDTF">2021-04-21T07:28:06Z</dcterms:modified>
</cp:coreProperties>
</file>